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5"/>
  </p:notesMasterIdLst>
  <p:handoutMasterIdLst>
    <p:handoutMasterId r:id="rId36"/>
  </p:handoutMasterIdLst>
  <p:sldIdLst>
    <p:sldId id="507" r:id="rId2"/>
    <p:sldId id="508" r:id="rId3"/>
    <p:sldId id="435" r:id="rId4"/>
    <p:sldId id="529" r:id="rId5"/>
    <p:sldId id="525" r:id="rId6"/>
    <p:sldId id="530" r:id="rId7"/>
    <p:sldId id="524" r:id="rId8"/>
    <p:sldId id="509" r:id="rId9"/>
    <p:sldId id="486" r:id="rId10"/>
    <p:sldId id="478" r:id="rId11"/>
    <p:sldId id="487" r:id="rId12"/>
    <p:sldId id="516" r:id="rId13"/>
    <p:sldId id="513" r:id="rId14"/>
    <p:sldId id="517" r:id="rId15"/>
    <p:sldId id="528" r:id="rId16"/>
    <p:sldId id="531" r:id="rId17"/>
    <p:sldId id="511" r:id="rId18"/>
    <p:sldId id="515" r:id="rId19"/>
    <p:sldId id="536" r:id="rId20"/>
    <p:sldId id="537" r:id="rId21"/>
    <p:sldId id="538" r:id="rId22"/>
    <p:sldId id="534" r:id="rId23"/>
    <p:sldId id="535" r:id="rId24"/>
    <p:sldId id="527" r:id="rId25"/>
    <p:sldId id="540" r:id="rId26"/>
    <p:sldId id="547" r:id="rId27"/>
    <p:sldId id="546" r:id="rId28"/>
    <p:sldId id="542" r:id="rId29"/>
    <p:sldId id="544" r:id="rId30"/>
    <p:sldId id="518" r:id="rId31"/>
    <p:sldId id="539" r:id="rId32"/>
    <p:sldId id="376" r:id="rId33"/>
    <p:sldId id="446" r:id="rId34"/>
  </p:sldIdLst>
  <p:sldSz cx="13285788" cy="7021513"/>
  <p:notesSz cx="7010400" cy="9296400"/>
  <p:defaultTextStyle>
    <a:defPPr>
      <a:defRPr lang="es-CO"/>
    </a:defPPr>
    <a:lvl1pPr marL="0" algn="l" defTabSz="1160374" rtl="0" eaLnBrk="1" latinLnBrk="0" hangingPunct="1">
      <a:defRPr sz="2300" kern="1200">
        <a:solidFill>
          <a:schemeClr val="tx1"/>
        </a:solidFill>
        <a:latin typeface="+mn-lt"/>
        <a:ea typeface="+mn-ea"/>
        <a:cs typeface="+mn-cs"/>
      </a:defRPr>
    </a:lvl1pPr>
    <a:lvl2pPr marL="580187" algn="l" defTabSz="1160374" rtl="0" eaLnBrk="1" latinLnBrk="0" hangingPunct="1">
      <a:defRPr sz="2300" kern="1200">
        <a:solidFill>
          <a:schemeClr val="tx1"/>
        </a:solidFill>
        <a:latin typeface="+mn-lt"/>
        <a:ea typeface="+mn-ea"/>
        <a:cs typeface="+mn-cs"/>
      </a:defRPr>
    </a:lvl2pPr>
    <a:lvl3pPr marL="1160374" algn="l" defTabSz="1160374" rtl="0" eaLnBrk="1" latinLnBrk="0" hangingPunct="1">
      <a:defRPr sz="2300" kern="1200">
        <a:solidFill>
          <a:schemeClr val="tx1"/>
        </a:solidFill>
        <a:latin typeface="+mn-lt"/>
        <a:ea typeface="+mn-ea"/>
        <a:cs typeface="+mn-cs"/>
      </a:defRPr>
    </a:lvl3pPr>
    <a:lvl4pPr marL="1740560" algn="l" defTabSz="1160374" rtl="0" eaLnBrk="1" latinLnBrk="0" hangingPunct="1">
      <a:defRPr sz="2300" kern="1200">
        <a:solidFill>
          <a:schemeClr val="tx1"/>
        </a:solidFill>
        <a:latin typeface="+mn-lt"/>
        <a:ea typeface="+mn-ea"/>
        <a:cs typeface="+mn-cs"/>
      </a:defRPr>
    </a:lvl4pPr>
    <a:lvl5pPr marL="2320747" algn="l" defTabSz="1160374" rtl="0" eaLnBrk="1" latinLnBrk="0" hangingPunct="1">
      <a:defRPr sz="2300" kern="1200">
        <a:solidFill>
          <a:schemeClr val="tx1"/>
        </a:solidFill>
        <a:latin typeface="+mn-lt"/>
        <a:ea typeface="+mn-ea"/>
        <a:cs typeface="+mn-cs"/>
      </a:defRPr>
    </a:lvl5pPr>
    <a:lvl6pPr marL="2900934" algn="l" defTabSz="1160374" rtl="0" eaLnBrk="1" latinLnBrk="0" hangingPunct="1">
      <a:defRPr sz="2300" kern="1200">
        <a:solidFill>
          <a:schemeClr val="tx1"/>
        </a:solidFill>
        <a:latin typeface="+mn-lt"/>
        <a:ea typeface="+mn-ea"/>
        <a:cs typeface="+mn-cs"/>
      </a:defRPr>
    </a:lvl6pPr>
    <a:lvl7pPr marL="3481121" algn="l" defTabSz="1160374" rtl="0" eaLnBrk="1" latinLnBrk="0" hangingPunct="1">
      <a:defRPr sz="2300" kern="1200">
        <a:solidFill>
          <a:schemeClr val="tx1"/>
        </a:solidFill>
        <a:latin typeface="+mn-lt"/>
        <a:ea typeface="+mn-ea"/>
        <a:cs typeface="+mn-cs"/>
      </a:defRPr>
    </a:lvl7pPr>
    <a:lvl8pPr marL="4061308" algn="l" defTabSz="1160374" rtl="0" eaLnBrk="1" latinLnBrk="0" hangingPunct="1">
      <a:defRPr sz="2300" kern="1200">
        <a:solidFill>
          <a:schemeClr val="tx1"/>
        </a:solidFill>
        <a:latin typeface="+mn-lt"/>
        <a:ea typeface="+mn-ea"/>
        <a:cs typeface="+mn-cs"/>
      </a:defRPr>
    </a:lvl8pPr>
    <a:lvl9pPr marL="4641494" algn="l" defTabSz="116037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703" userDrawn="1">
          <p15:clr>
            <a:srgbClr val="A4A3A4"/>
          </p15:clr>
        </p15:guide>
        <p15:guide id="3" orient="horz" pos="1525" userDrawn="1">
          <p15:clr>
            <a:srgbClr val="A4A3A4"/>
          </p15:clr>
        </p15:guide>
        <p15:guide id="4" orient="horz" pos="2115" userDrawn="1">
          <p15:clr>
            <a:srgbClr val="A4A3A4"/>
          </p15:clr>
        </p15:guide>
        <p15:guide id="5" orient="horz" pos="164" userDrawn="1">
          <p15:clr>
            <a:srgbClr val="A4A3A4"/>
          </p15:clr>
        </p15:guide>
        <p15:guide id="6" orient="horz" pos="911">
          <p15:clr>
            <a:srgbClr val="A4A3A4"/>
          </p15:clr>
        </p15:guide>
        <p15:guide id="7" orient="horz" pos="1561">
          <p15:clr>
            <a:srgbClr val="A4A3A4"/>
          </p15:clr>
        </p15:guide>
        <p15:guide id="8" orient="horz" pos="2165">
          <p15:clr>
            <a:srgbClr val="A4A3A4"/>
          </p15:clr>
        </p15:guide>
        <p15:guide id="9" orient="horz" pos="168">
          <p15:clr>
            <a:srgbClr val="A4A3A4"/>
          </p15:clr>
        </p15:guide>
        <p15:guide id="10" pos="102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9966"/>
    <a:srgbClr val="DBDBDB"/>
    <a:srgbClr val="6C0000"/>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6387" autoAdjust="0"/>
  </p:normalViewPr>
  <p:slideViewPr>
    <p:cSldViewPr snapToGrid="0">
      <p:cViewPr varScale="1">
        <p:scale>
          <a:sx n="70" d="100"/>
          <a:sy n="70" d="100"/>
        </p:scale>
        <p:origin x="378" y="78"/>
      </p:cViewPr>
      <p:guideLst>
        <p:guide orient="horz" pos="890"/>
        <p:guide pos="703"/>
        <p:guide orient="horz" pos="1525"/>
        <p:guide orient="horz" pos="2115"/>
        <p:guide orient="horz" pos="164"/>
        <p:guide orient="horz" pos="911"/>
        <p:guide orient="horz" pos="1561"/>
        <p:guide orient="horz" pos="2165"/>
        <p:guide orient="horz" pos="168"/>
        <p:guide pos="1021"/>
      </p:guideLst>
    </p:cSldViewPr>
  </p:slideViewPr>
  <p:outlineViewPr>
    <p:cViewPr>
      <p:scale>
        <a:sx n="33" d="100"/>
        <a:sy n="33" d="100"/>
      </p:scale>
      <p:origin x="258" y="6888"/>
    </p:cViewPr>
  </p:outlineViewPr>
  <p:notesTextViewPr>
    <p:cViewPr>
      <p:scale>
        <a:sx n="1" d="1"/>
        <a:sy n="1" d="1"/>
      </p:scale>
      <p:origin x="0" y="0"/>
    </p:cViewPr>
  </p:notesTextViewPr>
  <p:sorterViewPr>
    <p:cViewPr>
      <p:scale>
        <a:sx n="100" d="100"/>
        <a:sy n="100" d="100"/>
      </p:scale>
      <p:origin x="0" y="10758"/>
    </p:cViewPr>
  </p:sorterViewPr>
  <p:notesViewPr>
    <p:cSldViewPr snapToGrid="0">
      <p:cViewPr varScale="1">
        <p:scale>
          <a:sx n="59" d="100"/>
          <a:sy n="59" d="100"/>
        </p:scale>
        <p:origin x="-2508" y="-90"/>
      </p:cViewPr>
      <p:guideLst>
        <p:guide orient="horz" pos="2880"/>
        <p:guide pos="2160"/>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usuarios\usuario\Desktop\TELETRABAJO\PROGRAMACI&#211;N%20PRESUPUESTAL%202023\GR&#193;FICAS%202023%20PRESENTACI&#211;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uarios\usuario\Downloads\Tablas%20y%20gr&#225;ficos%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uarios\usuario\Desktop\TELETRABAJO\PROGRAMACI&#211;N%20PRESUPUESTAL%202023\GR&#193;FICAS%202023%20PRESENTACI&#211;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usuarios\usuario\Desktop\TELETRABAJO\PROGRAMACI&#211;N%20PRESUPUESTAL%202023\GR&#193;FICAS%202023%20PRESENTACI&#211;N.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D:\usuarios\Planeacion23\Downloads\Copia%20de%20CONSTRUCCION%20POAI%202023%20v3%20ajuste%20cifras%20cerradas%20(4).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D:\usuarios\Planeacion23\Downloads\Copia%20de%20CONSTRUCCION%20POAI%202023%20v3%20ajuste%20cifras%20cerradas%20(4).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800" b="1" dirty="0">
                <a:solidFill>
                  <a:srgbClr val="0070C0"/>
                </a:solidFill>
              </a:rPr>
              <a:t>Población Estudiantil</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'Población Estudiantil'!$B$5</c:f>
              <c:strCache>
                <c:ptCount val="1"/>
                <c:pt idx="0">
                  <c:v>Pregrado</c:v>
                </c:pt>
              </c:strCache>
            </c:strRef>
          </c:tx>
          <c:spPr>
            <a:ln w="38100" cap="rnd">
              <a:solidFill>
                <a:srgbClr val="00B0F0"/>
              </a:solidFill>
              <a:round/>
            </a:ln>
            <a:effectLst/>
          </c:spPr>
          <c:marker>
            <c:symbol val="none"/>
          </c:marker>
          <c:dLbls>
            <c:dLbl>
              <c:idx val="0"/>
              <c:layout>
                <c:manualLayout>
                  <c:x val="-2.5866838162326335E-17"/>
                  <c:y val="3.5502969607532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5A-44F2-BB02-20FA8374B67F}"/>
                </c:ext>
              </c:extLst>
            </c:dLbl>
            <c:dLbl>
              <c:idx val="1"/>
              <c:layout>
                <c:manualLayout>
                  <c:x val="-2.5866838162326335E-17"/>
                  <c:y val="3.5502969607532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5A-44F2-BB02-20FA8374B67F}"/>
                </c:ext>
              </c:extLst>
            </c:dLbl>
            <c:dLbl>
              <c:idx val="3"/>
              <c:layout>
                <c:manualLayout>
                  <c:x val="-5.173367632465267E-17"/>
                  <c:y val="4.7337292810042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5A-44F2-BB02-20FA8374B67F}"/>
                </c:ext>
              </c:extLst>
            </c:dLbl>
            <c:dLbl>
              <c:idx val="4"/>
              <c:layout>
                <c:manualLayout>
                  <c:x val="0"/>
                  <c:y val="3.5502969607532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5A-44F2-BB02-20FA8374B67F}"/>
                </c:ext>
              </c:extLst>
            </c:dLbl>
            <c:dLbl>
              <c:idx val="5"/>
              <c:layout>
                <c:manualLayout>
                  <c:x val="0"/>
                  <c:y val="4.7337292810042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5A-44F2-BB02-20FA8374B67F}"/>
                </c:ext>
              </c:extLst>
            </c:dLbl>
            <c:dLbl>
              <c:idx val="6"/>
              <c:layout>
                <c:manualLayout>
                  <c:x val="0"/>
                  <c:y val="4.733729281004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5A-44F2-BB02-20FA8374B67F}"/>
                </c:ext>
              </c:extLst>
            </c:dLbl>
            <c:dLbl>
              <c:idx val="7"/>
              <c:layout>
                <c:manualLayout>
                  <c:x val="1.0346735264930534E-16"/>
                  <c:y val="4.3392518409206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5A-44F2-BB02-20FA8374B67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'Población Estudiantil'!$C$3:$K$4</c:f>
              <c:strCache>
                <c:ptCount val="9"/>
                <c:pt idx="0">
                  <c:v>Linea base 2018-3</c:v>
                </c:pt>
                <c:pt idx="1">
                  <c:v>2019-1</c:v>
                </c:pt>
                <c:pt idx="2">
                  <c:v>2019-3</c:v>
                </c:pt>
                <c:pt idx="3">
                  <c:v>2020-1</c:v>
                </c:pt>
                <c:pt idx="4">
                  <c:v>2020-3</c:v>
                </c:pt>
                <c:pt idx="5">
                  <c:v>2021-1</c:v>
                </c:pt>
                <c:pt idx="6">
                  <c:v>2021-3</c:v>
                </c:pt>
                <c:pt idx="7">
                  <c:v>2022-1</c:v>
                </c:pt>
                <c:pt idx="8">
                  <c:v>2022-3</c:v>
                </c:pt>
              </c:strCache>
            </c:strRef>
          </c:cat>
          <c:val>
            <c:numRef>
              <c:f>'Población Estudiantil'!$C$5:$K$5</c:f>
              <c:numCache>
                <c:formatCode>_(* #,##0_);_(* \(#,##0\);_(* "-"??_);_(@_)</c:formatCode>
                <c:ptCount val="9"/>
                <c:pt idx="0">
                  <c:v>25458</c:v>
                </c:pt>
                <c:pt idx="1">
                  <c:v>25092</c:v>
                </c:pt>
                <c:pt idx="2">
                  <c:v>25539</c:v>
                </c:pt>
                <c:pt idx="3">
                  <c:v>28964</c:v>
                </c:pt>
                <c:pt idx="4">
                  <c:v>27252</c:v>
                </c:pt>
                <c:pt idx="5">
                  <c:v>28041</c:v>
                </c:pt>
                <c:pt idx="6">
                  <c:v>27543</c:v>
                </c:pt>
                <c:pt idx="7">
                  <c:v>27155</c:v>
                </c:pt>
                <c:pt idx="8">
                  <c:v>28527</c:v>
                </c:pt>
              </c:numCache>
            </c:numRef>
          </c:val>
          <c:smooth val="0"/>
          <c:extLst>
            <c:ext xmlns:c16="http://schemas.microsoft.com/office/drawing/2014/chart" uri="{C3380CC4-5D6E-409C-BE32-E72D297353CC}">
              <c16:uniqueId val="{00000007-735A-44F2-BB02-20FA8374B67F}"/>
            </c:ext>
          </c:extLst>
        </c:ser>
        <c:ser>
          <c:idx val="1"/>
          <c:order val="1"/>
          <c:tx>
            <c:strRef>
              <c:f>'Población Estudiantil'!$B$6</c:f>
              <c:strCache>
                <c:ptCount val="1"/>
                <c:pt idx="0">
                  <c:v>Posgrado</c:v>
                </c:pt>
              </c:strCache>
            </c:strRef>
          </c:tx>
          <c:spPr>
            <a:ln w="38100" cap="rnd">
              <a:solidFill>
                <a:schemeClr val="accent2"/>
              </a:solidFill>
              <a:round/>
            </a:ln>
            <a:effectLst/>
          </c:spPr>
          <c:marker>
            <c:symbol val="none"/>
          </c:marker>
          <c:dLbls>
            <c:dLbl>
              <c:idx val="0"/>
              <c:layout>
                <c:manualLayout>
                  <c:x val="1.4109347442680777E-3"/>
                  <c:y val="-3.5502969607532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5A-44F2-BB02-20FA8374B67F}"/>
                </c:ext>
              </c:extLst>
            </c:dLbl>
            <c:dLbl>
              <c:idx val="1"/>
              <c:layout>
                <c:manualLayout>
                  <c:x val="1.4109347442680777E-3"/>
                  <c:y val="-3.9447744008369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5A-44F2-BB02-20FA8374B67F}"/>
                </c:ext>
              </c:extLst>
            </c:dLbl>
            <c:dLbl>
              <c:idx val="2"/>
              <c:layout>
                <c:manualLayout>
                  <c:x val="4.2328042328042331E-3"/>
                  <c:y val="-3.9447744008369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5A-44F2-BB02-20FA8374B67F}"/>
                </c:ext>
              </c:extLst>
            </c:dLbl>
            <c:dLbl>
              <c:idx val="3"/>
              <c:layout>
                <c:manualLayout>
                  <c:x val="-4.2328042328042331E-3"/>
                  <c:y val="-5.1282067210879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5A-44F2-BB02-20FA8374B67F}"/>
                </c:ext>
              </c:extLst>
            </c:dLbl>
            <c:dLbl>
              <c:idx val="4"/>
              <c:layout>
                <c:manualLayout>
                  <c:x val="0"/>
                  <c:y val="-5.1282067210879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5A-44F2-BB02-20FA8374B67F}"/>
                </c:ext>
              </c:extLst>
            </c:dLbl>
            <c:dLbl>
              <c:idx val="5"/>
              <c:layout>
                <c:manualLayout>
                  <c:x val="0"/>
                  <c:y val="-3.5502969607532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5A-44F2-BB02-20FA8374B67F}"/>
                </c:ext>
              </c:extLst>
            </c:dLbl>
            <c:dLbl>
              <c:idx val="6"/>
              <c:layout>
                <c:manualLayout>
                  <c:x val="1.4109347442680777E-3"/>
                  <c:y val="-5.5226841611716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5A-44F2-BB02-20FA8374B67F}"/>
                </c:ext>
              </c:extLst>
            </c:dLbl>
            <c:dLbl>
              <c:idx val="7"/>
              <c:layout>
                <c:manualLayout>
                  <c:x val="1.0346735264930534E-16"/>
                  <c:y val="-3.5502969607532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5A-44F2-BB02-20FA8374B67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'Población Estudiantil'!$C$3:$K$4</c:f>
              <c:strCache>
                <c:ptCount val="9"/>
                <c:pt idx="0">
                  <c:v>Linea base 2018-3</c:v>
                </c:pt>
                <c:pt idx="1">
                  <c:v>2019-1</c:v>
                </c:pt>
                <c:pt idx="2">
                  <c:v>2019-3</c:v>
                </c:pt>
                <c:pt idx="3">
                  <c:v>2020-1</c:v>
                </c:pt>
                <c:pt idx="4">
                  <c:v>2020-3</c:v>
                </c:pt>
                <c:pt idx="5">
                  <c:v>2021-1</c:v>
                </c:pt>
                <c:pt idx="6">
                  <c:v>2021-3</c:v>
                </c:pt>
                <c:pt idx="7">
                  <c:v>2022-1</c:v>
                </c:pt>
                <c:pt idx="8">
                  <c:v>2022-3</c:v>
                </c:pt>
              </c:strCache>
            </c:strRef>
          </c:cat>
          <c:val>
            <c:numRef>
              <c:f>'Población Estudiantil'!$C$6:$K$6</c:f>
              <c:numCache>
                <c:formatCode>_(* #,##0_);_(* \(#,##0\);_(* "-"??_);_(@_)</c:formatCode>
                <c:ptCount val="9"/>
                <c:pt idx="0">
                  <c:v>3631</c:v>
                </c:pt>
                <c:pt idx="1">
                  <c:v>3688</c:v>
                </c:pt>
                <c:pt idx="2">
                  <c:v>3796</c:v>
                </c:pt>
                <c:pt idx="3">
                  <c:v>3588</c:v>
                </c:pt>
                <c:pt idx="4">
                  <c:v>3669</c:v>
                </c:pt>
                <c:pt idx="5">
                  <c:v>4010</c:v>
                </c:pt>
                <c:pt idx="6">
                  <c:v>2315</c:v>
                </c:pt>
                <c:pt idx="7">
                  <c:v>3022</c:v>
                </c:pt>
                <c:pt idx="8">
                  <c:v>2922</c:v>
                </c:pt>
              </c:numCache>
            </c:numRef>
          </c:val>
          <c:smooth val="0"/>
          <c:extLst>
            <c:ext xmlns:c16="http://schemas.microsoft.com/office/drawing/2014/chart" uri="{C3380CC4-5D6E-409C-BE32-E72D297353CC}">
              <c16:uniqueId val="{00000010-735A-44F2-BB02-20FA8374B67F}"/>
            </c:ext>
          </c:extLst>
        </c:ser>
        <c:ser>
          <c:idx val="2"/>
          <c:order val="2"/>
          <c:tx>
            <c:strRef>
              <c:f>'Población Estudiantil'!$B$7</c:f>
              <c:strCache>
                <c:ptCount val="1"/>
                <c:pt idx="0">
                  <c:v>Total</c:v>
                </c:pt>
              </c:strCache>
            </c:strRef>
          </c:tx>
          <c:spPr>
            <a:ln w="76200" cap="rnd">
              <a:solidFill>
                <a:srgbClr val="FFFF00"/>
              </a:solidFill>
              <a:round/>
            </a:ln>
            <a:effectLst/>
          </c:spPr>
          <c:marker>
            <c:symbol val="none"/>
          </c:marker>
          <c:dLbls>
            <c:dLbl>
              <c:idx val="0"/>
              <c:layout>
                <c:manualLayout>
                  <c:x val="-2.5866838162326335E-17"/>
                  <c:y val="-2.366864640502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35A-44F2-BB02-20FA8374B67F}"/>
                </c:ext>
              </c:extLst>
            </c:dLbl>
            <c:dLbl>
              <c:idx val="1"/>
              <c:layout>
                <c:manualLayout>
                  <c:x val="-2.5866838162326335E-17"/>
                  <c:y val="-4.7337292810042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35A-44F2-BB02-20FA8374B67F}"/>
                </c:ext>
              </c:extLst>
            </c:dLbl>
            <c:dLbl>
              <c:idx val="2"/>
              <c:layout>
                <c:manualLayout>
                  <c:x val="-4.2328042328042331E-3"/>
                  <c:y val="-4.3392518409206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35A-44F2-BB02-20FA8374B67F}"/>
                </c:ext>
              </c:extLst>
            </c:dLbl>
            <c:dLbl>
              <c:idx val="3"/>
              <c:layout>
                <c:manualLayout>
                  <c:x val="1.4109347442680777E-3"/>
                  <c:y val="-3.1558195206695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35A-44F2-BB02-20FA8374B67F}"/>
                </c:ext>
              </c:extLst>
            </c:dLbl>
            <c:dLbl>
              <c:idx val="4"/>
              <c:layout>
                <c:manualLayout>
                  <c:x val="-1.4109347442680777E-3"/>
                  <c:y val="-4.733729281004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35A-44F2-BB02-20FA8374B67F}"/>
                </c:ext>
              </c:extLst>
            </c:dLbl>
            <c:dLbl>
              <c:idx val="5"/>
              <c:layout>
                <c:manualLayout>
                  <c:x val="1.4109347442680777E-3"/>
                  <c:y val="-3.1558195206695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35A-44F2-BB02-20FA8374B67F}"/>
                </c:ext>
              </c:extLst>
            </c:dLbl>
            <c:dLbl>
              <c:idx val="6"/>
              <c:layout>
                <c:manualLayout>
                  <c:x val="-4.2328042328042331E-3"/>
                  <c:y val="-5.5226841611716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35A-44F2-BB02-20FA8374B67F}"/>
                </c:ext>
              </c:extLst>
            </c:dLbl>
            <c:dLbl>
              <c:idx val="7"/>
              <c:layout>
                <c:manualLayout>
                  <c:x val="1.0346735264930534E-16"/>
                  <c:y val="-2.7613420805858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35A-44F2-BB02-20FA8374B67F}"/>
                </c:ext>
              </c:extLst>
            </c:dLbl>
            <c:dLbl>
              <c:idx val="8"/>
              <c:layout>
                <c:manualLayout>
                  <c:x val="1.4109347442678706E-3"/>
                  <c:y val="-3.1558195206695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35A-44F2-BB02-20FA8374B67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'Población Estudiantil'!$C$3:$K$4</c:f>
              <c:strCache>
                <c:ptCount val="9"/>
                <c:pt idx="0">
                  <c:v>Linea base 2018-3</c:v>
                </c:pt>
                <c:pt idx="1">
                  <c:v>2019-1</c:v>
                </c:pt>
                <c:pt idx="2">
                  <c:v>2019-3</c:v>
                </c:pt>
                <c:pt idx="3">
                  <c:v>2020-1</c:v>
                </c:pt>
                <c:pt idx="4">
                  <c:v>2020-3</c:v>
                </c:pt>
                <c:pt idx="5">
                  <c:v>2021-1</c:v>
                </c:pt>
                <c:pt idx="6">
                  <c:v>2021-3</c:v>
                </c:pt>
                <c:pt idx="7">
                  <c:v>2022-1</c:v>
                </c:pt>
                <c:pt idx="8">
                  <c:v>2022-3</c:v>
                </c:pt>
              </c:strCache>
            </c:strRef>
          </c:cat>
          <c:val>
            <c:numRef>
              <c:f>'Población Estudiantil'!$C$7:$K$7</c:f>
              <c:numCache>
                <c:formatCode>_(* #,##0_);_(* \(#,##0\);_(* "-"??_);_(@_)</c:formatCode>
                <c:ptCount val="9"/>
                <c:pt idx="0">
                  <c:v>29089</c:v>
                </c:pt>
                <c:pt idx="1">
                  <c:v>28780</c:v>
                </c:pt>
                <c:pt idx="2">
                  <c:v>29335</c:v>
                </c:pt>
                <c:pt idx="3">
                  <c:v>32552</c:v>
                </c:pt>
                <c:pt idx="4">
                  <c:v>30921</c:v>
                </c:pt>
                <c:pt idx="5">
                  <c:v>32051</c:v>
                </c:pt>
                <c:pt idx="6">
                  <c:v>29858</c:v>
                </c:pt>
                <c:pt idx="7">
                  <c:v>30177</c:v>
                </c:pt>
                <c:pt idx="8">
                  <c:v>31449</c:v>
                </c:pt>
              </c:numCache>
            </c:numRef>
          </c:val>
          <c:smooth val="0"/>
          <c:extLst>
            <c:ext xmlns:c16="http://schemas.microsoft.com/office/drawing/2014/chart" uri="{C3380CC4-5D6E-409C-BE32-E72D297353CC}">
              <c16:uniqueId val="{0000001A-735A-44F2-BB02-20FA8374B67F}"/>
            </c:ext>
          </c:extLst>
        </c:ser>
        <c:dLbls>
          <c:showLegendKey val="0"/>
          <c:showVal val="0"/>
          <c:showCatName val="0"/>
          <c:showSerName val="0"/>
          <c:showPercent val="0"/>
          <c:showBubbleSize val="0"/>
        </c:dLbls>
        <c:smooth val="0"/>
        <c:axId val="67484591"/>
        <c:axId val="67480431"/>
      </c:lineChart>
      <c:catAx>
        <c:axId val="6748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67480431"/>
        <c:crosses val="autoZero"/>
        <c:auto val="1"/>
        <c:lblAlgn val="ctr"/>
        <c:lblOffset val="100"/>
        <c:noMultiLvlLbl val="0"/>
      </c:catAx>
      <c:valAx>
        <c:axId val="6748043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67484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47594050743664E-2"/>
          <c:y val="7.1717993122866711E-2"/>
          <c:w val="0.89019685039370078"/>
          <c:h val="0.66970618005968641"/>
        </c:manualLayout>
      </c:layout>
      <c:barChart>
        <c:barDir val="col"/>
        <c:grouping val="stacked"/>
        <c:varyColors val="0"/>
        <c:ser>
          <c:idx val="0"/>
          <c:order val="0"/>
          <c:tx>
            <c:strRef>
              <c:f>'Oferta Académica'!$C$28</c:f>
              <c:strCache>
                <c:ptCount val="1"/>
                <c:pt idx="0">
                  <c:v>Tecnológico</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'Oferta Académica'!$D$27:$I$27</c:f>
              <c:strCache>
                <c:ptCount val="6"/>
                <c:pt idx="0">
                  <c:v>Linea base
2017</c:v>
                </c:pt>
                <c:pt idx="1">
                  <c:v>2018</c:v>
                </c:pt>
                <c:pt idx="2">
                  <c:v>2019</c:v>
                </c:pt>
                <c:pt idx="3">
                  <c:v>2020</c:v>
                </c:pt>
                <c:pt idx="4">
                  <c:v>2021</c:v>
                </c:pt>
                <c:pt idx="5">
                  <c:v>2022</c:v>
                </c:pt>
              </c:strCache>
            </c:strRef>
          </c:cat>
          <c:val>
            <c:numRef>
              <c:f>'Oferta Académica'!$D$28:$I$28</c:f>
              <c:numCache>
                <c:formatCode>#,##0</c:formatCode>
                <c:ptCount val="6"/>
                <c:pt idx="0">
                  <c:v>9</c:v>
                </c:pt>
                <c:pt idx="1">
                  <c:v>9</c:v>
                </c:pt>
                <c:pt idx="2">
                  <c:v>9</c:v>
                </c:pt>
                <c:pt idx="3">
                  <c:v>9</c:v>
                </c:pt>
                <c:pt idx="4">
                  <c:v>9</c:v>
                </c:pt>
                <c:pt idx="5">
                  <c:v>9</c:v>
                </c:pt>
              </c:numCache>
            </c:numRef>
          </c:val>
          <c:extLst>
            <c:ext xmlns:c16="http://schemas.microsoft.com/office/drawing/2014/chart" uri="{C3380CC4-5D6E-409C-BE32-E72D297353CC}">
              <c16:uniqueId val="{00000000-EC8B-470F-A9AE-B665636C791A}"/>
            </c:ext>
          </c:extLst>
        </c:ser>
        <c:ser>
          <c:idx val="1"/>
          <c:order val="1"/>
          <c:tx>
            <c:strRef>
              <c:f>'Oferta Académica'!$C$29</c:f>
              <c:strCache>
                <c:ptCount val="1"/>
                <c:pt idx="0">
                  <c:v>Profesional Universitario</c:v>
                </c:pt>
              </c:strCache>
            </c:strRef>
          </c:tx>
          <c:spPr>
            <a:solidFill>
              <a:schemeClr val="accent4">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'Oferta Académica'!$D$27:$I$27</c:f>
              <c:strCache>
                <c:ptCount val="6"/>
                <c:pt idx="0">
                  <c:v>Linea base
2017</c:v>
                </c:pt>
                <c:pt idx="1">
                  <c:v>2018</c:v>
                </c:pt>
                <c:pt idx="2">
                  <c:v>2019</c:v>
                </c:pt>
                <c:pt idx="3">
                  <c:v>2020</c:v>
                </c:pt>
                <c:pt idx="4">
                  <c:v>2021</c:v>
                </c:pt>
                <c:pt idx="5">
                  <c:v>2022</c:v>
                </c:pt>
              </c:strCache>
            </c:strRef>
          </c:cat>
          <c:val>
            <c:numRef>
              <c:f>'Oferta Académica'!$D$29:$I$29</c:f>
              <c:numCache>
                <c:formatCode>#,##0</c:formatCode>
                <c:ptCount val="6"/>
                <c:pt idx="0">
                  <c:v>32</c:v>
                </c:pt>
                <c:pt idx="1">
                  <c:v>34</c:v>
                </c:pt>
                <c:pt idx="2">
                  <c:v>37</c:v>
                </c:pt>
                <c:pt idx="3">
                  <c:v>37</c:v>
                </c:pt>
                <c:pt idx="4">
                  <c:v>37</c:v>
                </c:pt>
                <c:pt idx="5">
                  <c:v>37</c:v>
                </c:pt>
              </c:numCache>
            </c:numRef>
          </c:val>
          <c:extLst>
            <c:ext xmlns:c16="http://schemas.microsoft.com/office/drawing/2014/chart" uri="{C3380CC4-5D6E-409C-BE32-E72D297353CC}">
              <c16:uniqueId val="{00000001-EC8B-470F-A9AE-B665636C791A}"/>
            </c:ext>
          </c:extLst>
        </c:ser>
        <c:ser>
          <c:idx val="2"/>
          <c:order val="2"/>
          <c:tx>
            <c:strRef>
              <c:f>'Oferta Académica'!$C$30</c:f>
              <c:strCache>
                <c:ptCount val="1"/>
                <c:pt idx="0">
                  <c:v>Especialización</c:v>
                </c:pt>
              </c:strCache>
            </c:strRef>
          </c:tx>
          <c:spPr>
            <a:solidFill>
              <a:srgbClr val="00B0F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'Oferta Académica'!$D$27:$I$27</c:f>
              <c:strCache>
                <c:ptCount val="6"/>
                <c:pt idx="0">
                  <c:v>Linea base
2017</c:v>
                </c:pt>
                <c:pt idx="1">
                  <c:v>2018</c:v>
                </c:pt>
                <c:pt idx="2">
                  <c:v>2019</c:v>
                </c:pt>
                <c:pt idx="3">
                  <c:v>2020</c:v>
                </c:pt>
                <c:pt idx="4">
                  <c:v>2021</c:v>
                </c:pt>
                <c:pt idx="5">
                  <c:v>2022</c:v>
                </c:pt>
              </c:strCache>
            </c:strRef>
          </c:cat>
          <c:val>
            <c:numRef>
              <c:f>'Oferta Académica'!$D$30:$I$30</c:f>
              <c:numCache>
                <c:formatCode>#,##0</c:formatCode>
                <c:ptCount val="6"/>
                <c:pt idx="0">
                  <c:v>18</c:v>
                </c:pt>
                <c:pt idx="1">
                  <c:v>18</c:v>
                </c:pt>
                <c:pt idx="2">
                  <c:v>20</c:v>
                </c:pt>
                <c:pt idx="3">
                  <c:v>20</c:v>
                </c:pt>
                <c:pt idx="4">
                  <c:v>20</c:v>
                </c:pt>
                <c:pt idx="5">
                  <c:v>20</c:v>
                </c:pt>
              </c:numCache>
            </c:numRef>
          </c:val>
          <c:extLst>
            <c:ext xmlns:c16="http://schemas.microsoft.com/office/drawing/2014/chart" uri="{C3380CC4-5D6E-409C-BE32-E72D297353CC}">
              <c16:uniqueId val="{00000002-EC8B-470F-A9AE-B665636C791A}"/>
            </c:ext>
          </c:extLst>
        </c:ser>
        <c:ser>
          <c:idx val="3"/>
          <c:order val="3"/>
          <c:tx>
            <c:strRef>
              <c:f>'Oferta Académica'!$C$31</c:f>
              <c:strCache>
                <c:ptCount val="1"/>
                <c:pt idx="0">
                  <c:v>Maestría</c:v>
                </c:pt>
              </c:strCache>
            </c:strRef>
          </c:tx>
          <c:spPr>
            <a:solidFill>
              <a:srgbClr val="DBDBDB"/>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'Oferta Académica'!$D$27:$I$27</c:f>
              <c:strCache>
                <c:ptCount val="6"/>
                <c:pt idx="0">
                  <c:v>Linea base
2017</c:v>
                </c:pt>
                <c:pt idx="1">
                  <c:v>2018</c:v>
                </c:pt>
                <c:pt idx="2">
                  <c:v>2019</c:v>
                </c:pt>
                <c:pt idx="3">
                  <c:v>2020</c:v>
                </c:pt>
                <c:pt idx="4">
                  <c:v>2021</c:v>
                </c:pt>
                <c:pt idx="5">
                  <c:v>2022</c:v>
                </c:pt>
              </c:strCache>
            </c:strRef>
          </c:cat>
          <c:val>
            <c:numRef>
              <c:f>'Oferta Académica'!$D$31:$I$31</c:f>
              <c:numCache>
                <c:formatCode>#,##0</c:formatCode>
                <c:ptCount val="6"/>
                <c:pt idx="0">
                  <c:v>15</c:v>
                </c:pt>
                <c:pt idx="1">
                  <c:v>16</c:v>
                </c:pt>
                <c:pt idx="2">
                  <c:v>16</c:v>
                </c:pt>
                <c:pt idx="3">
                  <c:v>18</c:v>
                </c:pt>
                <c:pt idx="4">
                  <c:v>21</c:v>
                </c:pt>
                <c:pt idx="5">
                  <c:v>21</c:v>
                </c:pt>
              </c:numCache>
            </c:numRef>
          </c:val>
          <c:extLst>
            <c:ext xmlns:c16="http://schemas.microsoft.com/office/drawing/2014/chart" uri="{C3380CC4-5D6E-409C-BE32-E72D297353CC}">
              <c16:uniqueId val="{00000003-EC8B-470F-A9AE-B665636C791A}"/>
            </c:ext>
          </c:extLst>
        </c:ser>
        <c:ser>
          <c:idx val="4"/>
          <c:order val="4"/>
          <c:tx>
            <c:strRef>
              <c:f>'Oferta Académica'!$C$32</c:f>
              <c:strCache>
                <c:ptCount val="1"/>
                <c:pt idx="0">
                  <c:v>Doctorado</c:v>
                </c:pt>
              </c:strCache>
            </c:strRef>
          </c:tx>
          <c:spPr>
            <a:solidFill>
              <a:srgbClr val="FF66FF"/>
            </a:solidFill>
            <a:ln w="3175">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'Oferta Académica'!$D$27:$I$27</c:f>
              <c:strCache>
                <c:ptCount val="6"/>
                <c:pt idx="0">
                  <c:v>Linea base
2017</c:v>
                </c:pt>
                <c:pt idx="1">
                  <c:v>2018</c:v>
                </c:pt>
                <c:pt idx="2">
                  <c:v>2019</c:v>
                </c:pt>
                <c:pt idx="3">
                  <c:v>2020</c:v>
                </c:pt>
                <c:pt idx="4">
                  <c:v>2021</c:v>
                </c:pt>
                <c:pt idx="5">
                  <c:v>2022</c:v>
                </c:pt>
              </c:strCache>
            </c:strRef>
          </c:cat>
          <c:val>
            <c:numRef>
              <c:f>'Oferta Académica'!$D$32:$I$32</c:f>
              <c:numCache>
                <c:formatCode>#,##0</c:formatCode>
                <c:ptCount val="6"/>
                <c:pt idx="0">
                  <c:v>3</c:v>
                </c:pt>
                <c:pt idx="1">
                  <c:v>3</c:v>
                </c:pt>
                <c:pt idx="2">
                  <c:v>4</c:v>
                </c:pt>
                <c:pt idx="3">
                  <c:v>4</c:v>
                </c:pt>
                <c:pt idx="4">
                  <c:v>4</c:v>
                </c:pt>
                <c:pt idx="5">
                  <c:v>4</c:v>
                </c:pt>
              </c:numCache>
            </c:numRef>
          </c:val>
          <c:extLst>
            <c:ext xmlns:c16="http://schemas.microsoft.com/office/drawing/2014/chart" uri="{C3380CC4-5D6E-409C-BE32-E72D297353CC}">
              <c16:uniqueId val="{00000004-EC8B-470F-A9AE-B665636C791A}"/>
            </c:ext>
          </c:extLst>
        </c:ser>
        <c:dLbls>
          <c:showLegendKey val="0"/>
          <c:showVal val="0"/>
          <c:showCatName val="0"/>
          <c:showSerName val="0"/>
          <c:showPercent val="0"/>
          <c:showBubbleSize val="0"/>
        </c:dLbls>
        <c:gapWidth val="150"/>
        <c:overlap val="100"/>
        <c:axId val="2111001807"/>
        <c:axId val="2110998479"/>
      </c:barChart>
      <c:catAx>
        <c:axId val="211100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2110998479"/>
        <c:crosses val="autoZero"/>
        <c:auto val="1"/>
        <c:lblAlgn val="ctr"/>
        <c:lblOffset val="100"/>
        <c:noMultiLvlLbl val="0"/>
      </c:catAx>
      <c:valAx>
        <c:axId val="21109984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2111001807"/>
        <c:crosses val="autoZero"/>
        <c:crossBetween val="between"/>
      </c:valAx>
      <c:spPr>
        <a:noFill/>
        <a:ln>
          <a:noFill/>
        </a:ln>
        <a:effectLst/>
      </c:spPr>
    </c:plotArea>
    <c:legend>
      <c:legendPos val="b"/>
      <c:layout>
        <c:manualLayout>
          <c:xMode val="edge"/>
          <c:yMode val="edge"/>
          <c:x val="5.8632153739403267E-2"/>
          <c:y val="0.87163504244642842"/>
          <c:w val="0.92360414718275163"/>
          <c:h val="8.739184065006375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40"/>
      <c:rAngAx val="0"/>
    </c:view3D>
    <c:floor>
      <c:thickness val="0"/>
    </c:floor>
    <c:sideWall>
      <c:thickness val="0"/>
    </c:sideWall>
    <c:backWall>
      <c:thickness val="0"/>
    </c:backWall>
    <c:plotArea>
      <c:layout>
        <c:manualLayout>
          <c:layoutTarget val="inner"/>
          <c:xMode val="edge"/>
          <c:yMode val="edge"/>
          <c:x val="7.7399952707755557E-2"/>
          <c:y val="9.4047190420931875E-2"/>
          <c:w val="0.90153140386924702"/>
          <c:h val="0.86762209098142207"/>
        </c:manualLayout>
      </c:layout>
      <c:pie3DChart>
        <c:varyColors val="1"/>
        <c:ser>
          <c:idx val="0"/>
          <c:order val="0"/>
          <c:spPr>
            <a:effectLst>
              <a:outerShdw blurRad="50800" dist="50800" dir="5400000" algn="ctr" rotWithShape="0">
                <a:srgbClr val="000000">
                  <a:alpha val="97000"/>
                </a:srgbClr>
              </a:outerShdw>
            </a:effectLst>
            <a:scene3d>
              <a:camera prst="orthographicFront"/>
              <a:lightRig rig="threePt" dir="t"/>
            </a:scene3d>
            <a:sp3d prstMaterial="plastic">
              <a:bevelT/>
            </a:sp3d>
          </c:spPr>
          <c:explosion val="23"/>
          <c:dPt>
            <c:idx val="0"/>
            <c:bubble3D val="0"/>
            <c:spPr>
              <a:solidFill>
                <a:schemeClr val="accent2">
                  <a:lumMod val="60000"/>
                  <a:lumOff val="40000"/>
                </a:schemeClr>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1-81D8-47C1-8AFD-33F35802E1E1}"/>
              </c:ext>
            </c:extLst>
          </c:dPt>
          <c:dPt>
            <c:idx val="1"/>
            <c:bubble3D val="0"/>
            <c:spPr>
              <a:solidFill>
                <a:srgbClr val="92D050"/>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3-81D8-47C1-8AFD-33F35802E1E1}"/>
              </c:ext>
            </c:extLst>
          </c:dPt>
          <c:dPt>
            <c:idx val="2"/>
            <c:bubble3D val="0"/>
            <c:spPr>
              <a:solidFill>
                <a:srgbClr val="FFC000"/>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5-81D8-47C1-8AFD-33F35802E1E1}"/>
              </c:ext>
            </c:extLst>
          </c:dPt>
          <c:dPt>
            <c:idx val="3"/>
            <c:bubble3D val="0"/>
            <c:spPr>
              <a:solidFill>
                <a:schemeClr val="accent1">
                  <a:lumMod val="60000"/>
                  <a:lumOff val="40000"/>
                </a:schemeClr>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7-81D8-47C1-8AFD-33F35802E1E1}"/>
              </c:ext>
            </c:extLst>
          </c:dPt>
          <c:dPt>
            <c:idx val="4"/>
            <c:bubble3D val="0"/>
            <c:spPr>
              <a:solidFill>
                <a:srgbClr val="00B0F0"/>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9-81D8-47C1-8AFD-33F35802E1E1}"/>
              </c:ext>
            </c:extLst>
          </c:dPt>
          <c:dPt>
            <c:idx val="5"/>
            <c:bubble3D val="0"/>
            <c:spPr>
              <a:solidFill>
                <a:srgbClr val="FFC000"/>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B-81D8-47C1-8AFD-33F35802E1E1}"/>
              </c:ext>
            </c:extLst>
          </c:dPt>
          <c:dLbls>
            <c:dLbl>
              <c:idx val="0"/>
              <c:layout>
                <c:manualLayout>
                  <c:x val="0"/>
                  <c:y val="-0.15207788508924189"/>
                </c:manualLayout>
              </c:layout>
              <c:spPr>
                <a:noFill/>
                <a:ln>
                  <a:noFill/>
                </a:ln>
                <a:effectLst/>
              </c:spPr>
              <c:txPr>
                <a:bodyPr wrap="square" lIns="38100" tIns="19050" rIns="38100" bIns="19050" anchor="ctr">
                  <a:noAutofit/>
                </a:bodyPr>
                <a:lstStyle/>
                <a:p>
                  <a:pPr>
                    <a:defRPr sz="1200"/>
                  </a:pPr>
                  <a:endParaRPr lang="es-CO"/>
                </a:p>
              </c:txPr>
              <c:showLegendKey val="0"/>
              <c:showVal val="1"/>
              <c:showCatName val="1"/>
              <c:showSerName val="0"/>
              <c:showPercent val="0"/>
              <c:showBubbleSize val="0"/>
              <c:extLst>
                <c:ext xmlns:c15="http://schemas.microsoft.com/office/drawing/2012/chart" uri="{CE6537A1-D6FC-4f65-9D91-7224C49458BB}">
                  <c15:layout>
                    <c:manualLayout>
                      <c:w val="0.19014279306348383"/>
                      <c:h val="0.11702456882149759"/>
                    </c:manualLayout>
                  </c15:layout>
                </c:ext>
                <c:ext xmlns:c16="http://schemas.microsoft.com/office/drawing/2014/chart" uri="{C3380CC4-5D6E-409C-BE32-E72D297353CC}">
                  <c16:uniqueId val="{00000001-81D8-47C1-8AFD-33F35802E1E1}"/>
                </c:ext>
              </c:extLst>
            </c:dLbl>
            <c:dLbl>
              <c:idx val="2"/>
              <c:layout>
                <c:manualLayout>
                  <c:x val="0.14812197795522475"/>
                  <c:y val="4.49524862998533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D8-47C1-8AFD-33F35802E1E1}"/>
                </c:ext>
              </c:extLst>
            </c:dLbl>
            <c:dLbl>
              <c:idx val="3"/>
              <c:layout>
                <c:manualLayout>
                  <c:x val="-0.17698744970909092"/>
                  <c:y val="-0.12888239252898942"/>
                </c:manualLayout>
              </c:layout>
              <c:spPr>
                <a:noFill/>
                <a:ln>
                  <a:noFill/>
                </a:ln>
                <a:effectLst/>
              </c:spPr>
              <c:txPr>
                <a:bodyPr wrap="square" lIns="38100" tIns="19050" rIns="38100" bIns="19050" anchor="ctr">
                  <a:spAutoFit/>
                </a:bodyPr>
                <a:lstStyle/>
                <a:p>
                  <a:pPr>
                    <a:defRPr sz="1400"/>
                  </a:pPr>
                  <a:endParaRPr lang="es-CO"/>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D8-47C1-8AFD-33F35802E1E1}"/>
                </c:ext>
              </c:extLst>
            </c:dLbl>
            <c:dLbl>
              <c:idx val="4"/>
              <c:layout>
                <c:manualLayout>
                  <c:x val="0.19136405178535082"/>
                  <c:y val="4.33230039946501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D8-47C1-8AFD-33F35802E1E1}"/>
                </c:ext>
              </c:extLst>
            </c:dLbl>
            <c:dLbl>
              <c:idx val="5"/>
              <c:layout>
                <c:manualLayout>
                  <c:x val="1.0896435132577869E-3"/>
                  <c:y val="0.170462063783534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D8-47C1-8AFD-33F35802E1E1}"/>
                </c:ext>
              </c:extLst>
            </c:dLbl>
            <c:spPr>
              <a:noFill/>
              <a:ln>
                <a:noFill/>
              </a:ln>
              <a:effectLst/>
            </c:spPr>
            <c:txPr>
              <a:bodyPr wrap="square" lIns="38100" tIns="19050" rIns="38100" bIns="19050" anchor="ctr">
                <a:spAutoFit/>
              </a:bodyPr>
              <a:lstStyle/>
              <a:p>
                <a:pPr>
                  <a:defRPr sz="1200"/>
                </a:pPr>
                <a:endParaRPr lang="es-CO"/>
              </a:p>
            </c:txPr>
            <c:showLegendKey val="0"/>
            <c:showVal val="1"/>
            <c:showCatName val="1"/>
            <c:showSerName val="0"/>
            <c:showPercent val="0"/>
            <c:showBubbleSize val="0"/>
            <c:showLeaderLines val="1"/>
            <c:extLst>
              <c:ext xmlns:c15="http://schemas.microsoft.com/office/drawing/2012/chart" uri="{CE6537A1-D6FC-4f65-9D91-7224C49458BB}"/>
            </c:extLst>
          </c:dLbls>
          <c:cat>
            <c:strRef>
              <c:f>'Gráficas 2023'!$B$39:$B$44</c:f>
              <c:strCache>
                <c:ptCount val="6"/>
                <c:pt idx="0">
                  <c:v>Derechos Pecuniarios y Venta de Bienes y Servicios</c:v>
                </c:pt>
                <c:pt idx="1">
                  <c:v>Destinación Específica (Inversión)</c:v>
                </c:pt>
                <c:pt idx="2">
                  <c:v>Transferencias de la Nación</c:v>
                </c:pt>
                <c:pt idx="3">
                  <c:v>Transferencias Administración Central</c:v>
                </c:pt>
                <c:pt idx="4">
                  <c:v>Reintegro IVA, Cuotas Partes Pensionales y Rendimientos Financieros</c:v>
                </c:pt>
                <c:pt idx="5">
                  <c:v>Fondo de Préstamos (Transferencias de Inversión)</c:v>
                </c:pt>
              </c:strCache>
            </c:strRef>
          </c:cat>
          <c:val>
            <c:numRef>
              <c:f>'Gráficas 2023'!$C$39:$C$44</c:f>
              <c:numCache>
                <c:formatCode>_(* #,##0_);_(* \(#,##0\);_(* "-"??_);_(@_)</c:formatCode>
                <c:ptCount val="6"/>
                <c:pt idx="0">
                  <c:v>17373498000</c:v>
                </c:pt>
                <c:pt idx="1">
                  <c:v>31200346000</c:v>
                </c:pt>
                <c:pt idx="2">
                  <c:v>47558228000</c:v>
                </c:pt>
                <c:pt idx="3">
                  <c:v>325237097000</c:v>
                </c:pt>
                <c:pt idx="4">
                  <c:v>7821286000</c:v>
                </c:pt>
                <c:pt idx="5">
                  <c:v>200000000</c:v>
                </c:pt>
              </c:numCache>
            </c:numRef>
          </c:val>
          <c:extLst>
            <c:ext xmlns:c16="http://schemas.microsoft.com/office/drawing/2014/chart" uri="{C3380CC4-5D6E-409C-BE32-E72D297353CC}">
              <c16:uniqueId val="{0000000C-81D8-47C1-8AFD-33F35802E1E1}"/>
            </c:ext>
          </c:extLst>
        </c:ser>
        <c:ser>
          <c:idx val="1"/>
          <c:order val="1"/>
          <c:explosion val="25"/>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'Gráficas 2023'!$B$39:$B$44</c:f>
              <c:strCache>
                <c:ptCount val="6"/>
                <c:pt idx="0">
                  <c:v>Derechos Pecuniarios y Venta de Bienes y Servicios</c:v>
                </c:pt>
                <c:pt idx="1">
                  <c:v>Destinación Específica (Inversión)</c:v>
                </c:pt>
                <c:pt idx="2">
                  <c:v>Transferencias de la Nación</c:v>
                </c:pt>
                <c:pt idx="3">
                  <c:v>Transferencias Administración Central</c:v>
                </c:pt>
                <c:pt idx="4">
                  <c:v>Reintegro IVA, Cuotas Partes Pensionales y Rendimientos Financieros</c:v>
                </c:pt>
                <c:pt idx="5">
                  <c:v>Fondo de Préstamos (Transferencias de Inversión)</c:v>
                </c:pt>
              </c:strCache>
            </c:strRef>
          </c:cat>
          <c:val>
            <c:numRef>
              <c:f>'Hoja2 (2)'!$D$4:$D$7</c:f>
              <c:numCache>
                <c:formatCode>0.00%</c:formatCode>
                <c:ptCount val="4"/>
                <c:pt idx="0">
                  <c:v>8.2082744859849441E-2</c:v>
                </c:pt>
                <c:pt idx="1">
                  <c:v>0.19215524615328161</c:v>
                </c:pt>
                <c:pt idx="2">
                  <c:v>6.1027541679079585E-4</c:v>
                </c:pt>
                <c:pt idx="3">
                  <c:v>0.72515173357007823</c:v>
                </c:pt>
              </c:numCache>
            </c:numRef>
          </c:val>
          <c:extLst>
            <c:ext xmlns:c16="http://schemas.microsoft.com/office/drawing/2014/chart" uri="{C3380CC4-5D6E-409C-BE32-E72D297353CC}">
              <c16:uniqueId val="{0000000D-81D8-47C1-8AFD-33F35802E1E1}"/>
            </c:ext>
          </c:extLst>
        </c:ser>
        <c:dLbls>
          <c:showLegendKey val="0"/>
          <c:showVal val="1"/>
          <c:showCatName val="1"/>
          <c:showSerName val="0"/>
          <c:showPercent val="0"/>
          <c:showBubbleSize val="0"/>
          <c:showLeaderLines val="1"/>
        </c:dLbls>
      </c:pie3DChart>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spPr>
            <a:effectLst>
              <a:outerShdw blurRad="50800" dist="50800" dir="5400000" algn="ctr" rotWithShape="0">
                <a:srgbClr val="000000">
                  <a:alpha val="97000"/>
                </a:srgbClr>
              </a:outerShdw>
            </a:effectLst>
            <a:scene3d>
              <a:camera prst="orthographicFront"/>
              <a:lightRig rig="threePt" dir="t"/>
            </a:scene3d>
            <a:sp3d prstMaterial="plastic">
              <a:bevelT/>
            </a:sp3d>
          </c:spPr>
          <c:explosion val="25"/>
          <c:dPt>
            <c:idx val="0"/>
            <c:bubble3D val="0"/>
            <c:spPr>
              <a:solidFill>
                <a:srgbClr val="FFFF00"/>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1-212E-41AD-BB02-1B63BDC246A3}"/>
              </c:ext>
            </c:extLst>
          </c:dPt>
          <c:dPt>
            <c:idx val="1"/>
            <c:bubble3D val="0"/>
            <c:spPr>
              <a:solidFill>
                <a:srgbClr val="00B0F0"/>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3-212E-41AD-BB02-1B63BDC246A3}"/>
              </c:ext>
            </c:extLst>
          </c:dPt>
          <c:dPt>
            <c:idx val="2"/>
            <c:bubble3D val="0"/>
            <c:spPr>
              <a:solidFill>
                <a:srgbClr val="00B050"/>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5-212E-41AD-BB02-1B63BDC246A3}"/>
              </c:ext>
            </c:extLst>
          </c:dPt>
          <c:dPt>
            <c:idx val="3"/>
            <c:bubble3D val="0"/>
            <c:spPr>
              <a:solidFill>
                <a:schemeClr val="bg1">
                  <a:lumMod val="85000"/>
                </a:schemeClr>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7-212E-41AD-BB02-1B63BDC246A3}"/>
              </c:ext>
            </c:extLst>
          </c:dPt>
          <c:dPt>
            <c:idx val="4"/>
            <c:bubble3D val="0"/>
            <c:spPr>
              <a:solidFill>
                <a:srgbClr val="FFC000"/>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8-212E-41AD-BB02-1B63BDC246A3}"/>
              </c:ext>
            </c:extLst>
          </c:dPt>
          <c:dPt>
            <c:idx val="5"/>
            <c:bubble3D val="0"/>
            <c:spPr>
              <a:solidFill>
                <a:srgbClr val="FF66FF"/>
              </a:solidFill>
              <a:effectLst>
                <a:outerShdw blurRad="50800" dist="50800" dir="5400000" algn="ctr" rotWithShape="0">
                  <a:srgbClr val="000000">
                    <a:alpha val="97000"/>
                  </a:srgbClr>
                </a:outerShdw>
              </a:effectLst>
              <a:scene3d>
                <a:camera prst="orthographicFront"/>
                <a:lightRig rig="threePt" dir="t"/>
              </a:scene3d>
              <a:sp3d prstMaterial="plastic">
                <a:bevelT/>
              </a:sp3d>
            </c:spPr>
            <c:extLst>
              <c:ext xmlns:c16="http://schemas.microsoft.com/office/drawing/2014/chart" uri="{C3380CC4-5D6E-409C-BE32-E72D297353CC}">
                <c16:uniqueId val="{00000009-212E-41AD-BB02-1B63BDC246A3}"/>
              </c:ext>
            </c:extLst>
          </c:dPt>
          <c:dLbls>
            <c:dLbl>
              <c:idx val="1"/>
              <c:layout>
                <c:manualLayout>
                  <c:x val="-0.2106482099342103"/>
                  <c:y val="-0.12606695596380815"/>
                </c:manualLayout>
              </c:layout>
              <c:spPr>
                <a:noFill/>
                <a:ln>
                  <a:noFill/>
                </a:ln>
                <a:effectLst/>
              </c:spPr>
              <c:txPr>
                <a:bodyPr wrap="square" lIns="38100" tIns="19050" rIns="38100" bIns="19050" anchor="ctr">
                  <a:noAutofit/>
                </a:bodyPr>
                <a:lstStyle/>
                <a:p>
                  <a:pPr>
                    <a:defRPr sz="1200" b="1"/>
                  </a:pPr>
                  <a:endParaRPr lang="es-CO"/>
                </a:p>
              </c:txPr>
              <c:showLegendKey val="0"/>
              <c:showVal val="1"/>
              <c:showCatName val="1"/>
              <c:showSerName val="0"/>
              <c:showPercent val="0"/>
              <c:showBubbleSize val="0"/>
              <c:extLst>
                <c:ext xmlns:c15="http://schemas.microsoft.com/office/drawing/2012/chart" uri="{CE6537A1-D6FC-4f65-9D91-7224C49458BB}">
                  <c15:layout>
                    <c:manualLayout>
                      <c:w val="0.15825486503452602"/>
                      <c:h val="0.21228969059086189"/>
                    </c:manualLayout>
                  </c15:layout>
                </c:ext>
                <c:ext xmlns:c16="http://schemas.microsoft.com/office/drawing/2014/chart" uri="{C3380CC4-5D6E-409C-BE32-E72D297353CC}">
                  <c16:uniqueId val="{00000003-212E-41AD-BB02-1B63BDC246A3}"/>
                </c:ext>
              </c:extLst>
            </c:dLbl>
            <c:dLbl>
              <c:idx val="2"/>
              <c:layout>
                <c:manualLayout>
                  <c:x val="2.5414831620623694E-2"/>
                  <c:y val="-4.915396801092274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2E-41AD-BB02-1B63BDC246A3}"/>
                </c:ext>
              </c:extLst>
            </c:dLbl>
            <c:dLbl>
              <c:idx val="3"/>
              <c:layout>
                <c:manualLayout>
                  <c:x val="0.12582706822664116"/>
                  <c:y val="-0.2832252129396364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2E-41AD-BB02-1B63BDC246A3}"/>
                </c:ext>
              </c:extLst>
            </c:dLbl>
            <c:dLbl>
              <c:idx val="4"/>
              <c:layout>
                <c:manualLayout>
                  <c:x val="0.17953546767106088"/>
                  <c:y val="-0.11036254232828238"/>
                </c:manualLayout>
              </c:layout>
              <c:spPr>
                <a:noFill/>
                <a:ln>
                  <a:noFill/>
                </a:ln>
                <a:effectLst/>
              </c:spPr>
              <c:txPr>
                <a:bodyPr wrap="square" lIns="38100" tIns="19050" rIns="38100" bIns="19050" anchor="ctr">
                  <a:noAutofit/>
                </a:bodyPr>
                <a:lstStyle/>
                <a:p>
                  <a:pPr>
                    <a:defRPr sz="1200" b="1"/>
                  </a:pPr>
                  <a:endParaRPr lang="es-CO"/>
                </a:p>
              </c:txPr>
              <c:showLegendKey val="0"/>
              <c:showVal val="1"/>
              <c:showCatName val="1"/>
              <c:showSerName val="0"/>
              <c:showPercent val="0"/>
              <c:showBubbleSize val="0"/>
              <c:extLst>
                <c:ext xmlns:c15="http://schemas.microsoft.com/office/drawing/2012/chart" uri="{CE6537A1-D6FC-4f65-9D91-7224C49458BB}">
                  <c15:layout>
                    <c:manualLayout>
                      <c:w val="0.19114877589453863"/>
                      <c:h val="0.10290333244744637"/>
                    </c:manualLayout>
                  </c15:layout>
                </c:ext>
                <c:ext xmlns:c16="http://schemas.microsoft.com/office/drawing/2014/chart" uri="{C3380CC4-5D6E-409C-BE32-E72D297353CC}">
                  <c16:uniqueId val="{00000008-212E-41AD-BB02-1B63BDC246A3}"/>
                </c:ext>
              </c:extLst>
            </c:dLbl>
            <c:dLbl>
              <c:idx val="5"/>
              <c:layout>
                <c:manualLayout>
                  <c:x val="0.10671688637790333"/>
                  <c:y val="9.5695006097803778E-2"/>
                </c:manualLayout>
              </c:layout>
              <c:spPr>
                <a:noFill/>
                <a:ln>
                  <a:noFill/>
                </a:ln>
                <a:effectLst/>
              </c:spPr>
              <c:txPr>
                <a:bodyPr wrap="square" lIns="38100" tIns="19050" rIns="38100" bIns="19050" anchor="ctr">
                  <a:noAutofit/>
                </a:bodyPr>
                <a:lstStyle/>
                <a:p>
                  <a:pPr>
                    <a:defRPr sz="1200" b="1"/>
                  </a:pPr>
                  <a:endParaRPr lang="es-CO"/>
                </a:p>
              </c:txPr>
              <c:showLegendKey val="0"/>
              <c:showVal val="1"/>
              <c:showCatName val="1"/>
              <c:showSerName val="0"/>
              <c:showPercent val="0"/>
              <c:showBubbleSize val="0"/>
              <c:extLst>
                <c:ext xmlns:c15="http://schemas.microsoft.com/office/drawing/2012/chart" uri="{CE6537A1-D6FC-4f65-9D91-7224C49458BB}">
                  <c15:layout>
                    <c:manualLayout>
                      <c:w val="0.15599497802887632"/>
                      <c:h val="9.3348023005897784E-2"/>
                    </c:manualLayout>
                  </c15:layout>
                </c:ext>
                <c:ext xmlns:c16="http://schemas.microsoft.com/office/drawing/2014/chart" uri="{C3380CC4-5D6E-409C-BE32-E72D297353CC}">
                  <c16:uniqueId val="{00000009-212E-41AD-BB02-1B63BDC246A3}"/>
                </c:ext>
              </c:extLst>
            </c:dLbl>
            <c:spPr>
              <a:noFill/>
              <a:ln>
                <a:noFill/>
              </a:ln>
              <a:effectLst/>
            </c:spPr>
            <c:txPr>
              <a:bodyPr wrap="square" lIns="38100" tIns="19050" rIns="38100" bIns="19050" anchor="ctr">
                <a:spAutoFit/>
              </a:bodyPr>
              <a:lstStyle/>
              <a:p>
                <a:pPr>
                  <a:defRPr sz="1200" b="1"/>
                </a:pPr>
                <a:endParaRPr lang="es-CO"/>
              </a:p>
            </c:txPr>
            <c:showLegendKey val="0"/>
            <c:showVal val="1"/>
            <c:showCatName val="1"/>
            <c:showSerName val="0"/>
            <c:showPercent val="0"/>
            <c:showBubbleSize val="0"/>
            <c:showLeaderLines val="1"/>
            <c:extLst>
              <c:ext xmlns:c15="http://schemas.microsoft.com/office/drawing/2012/chart" uri="{CE6537A1-D6FC-4f65-9D91-7224C49458BB}"/>
            </c:extLst>
          </c:dLbls>
          <c:cat>
            <c:strRef>
              <c:f>'Gráficas 2023'!$B$6:$B$11</c:f>
              <c:strCache>
                <c:ptCount val="6"/>
                <c:pt idx="0">
                  <c:v>Nómina Administrativos</c:v>
                </c:pt>
                <c:pt idx="1">
                  <c:v>Nómina Docentes</c:v>
                </c:pt>
                <c:pt idx="2">
                  <c:v>Nómina Trabajadores Oficiales</c:v>
                </c:pt>
                <c:pt idx="3">
                  <c:v>Profesores Hora Cátedra y Vinculación Especial</c:v>
                </c:pt>
                <c:pt idx="4">
                  <c:v>Gastos Generales</c:v>
                </c:pt>
                <c:pt idx="5">
                  <c:v>Pago Pensiones</c:v>
                </c:pt>
              </c:strCache>
            </c:strRef>
          </c:cat>
          <c:val>
            <c:numRef>
              <c:f>'Gráficas 2023'!$D$6:$D$11</c:f>
              <c:numCache>
                <c:formatCode>_(* #,##0_);_(* \(#,##0\);_(* "-"??_);_(@_)</c:formatCode>
                <c:ptCount val="6"/>
                <c:pt idx="0">
                  <c:v>34275988000</c:v>
                </c:pt>
                <c:pt idx="1">
                  <c:v>144836351000</c:v>
                </c:pt>
                <c:pt idx="2">
                  <c:v>4968858000</c:v>
                </c:pt>
                <c:pt idx="3">
                  <c:v>68972192000</c:v>
                </c:pt>
                <c:pt idx="4">
                  <c:v>85341527000</c:v>
                </c:pt>
                <c:pt idx="5">
                  <c:v>59595193000</c:v>
                </c:pt>
              </c:numCache>
            </c:numRef>
          </c:val>
          <c:extLst>
            <c:ext xmlns:c16="http://schemas.microsoft.com/office/drawing/2014/chart" uri="{C3380CC4-5D6E-409C-BE32-E72D297353CC}">
              <c16:uniqueId val="{0000000A-212E-41AD-BB02-1B63BDC246A3}"/>
            </c:ext>
          </c:extLst>
        </c:ser>
        <c:ser>
          <c:idx val="1"/>
          <c:order val="1"/>
          <c:explosion val="25"/>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'Gráficas 2023'!$B$6:$B$11</c:f>
              <c:strCache>
                <c:ptCount val="6"/>
                <c:pt idx="0">
                  <c:v>Nómina Administrativos</c:v>
                </c:pt>
                <c:pt idx="1">
                  <c:v>Nómina Docentes</c:v>
                </c:pt>
                <c:pt idx="2">
                  <c:v>Nómina Trabajadores Oficiales</c:v>
                </c:pt>
                <c:pt idx="3">
                  <c:v>Profesores Hora Cátedra y Vinculación Especial</c:v>
                </c:pt>
                <c:pt idx="4">
                  <c:v>Gastos Generales</c:v>
                </c:pt>
                <c:pt idx="5">
                  <c:v>Pago Pensiones</c:v>
                </c:pt>
              </c:strCache>
            </c:strRef>
          </c:cat>
          <c:val>
            <c:numRef>
              <c:f>'Gráficas 2023'!$E$6:$E$11</c:f>
              <c:numCache>
                <c:formatCode>0%</c:formatCode>
                <c:ptCount val="6"/>
                <c:pt idx="0">
                  <c:v>8.6122713165215872E-2</c:v>
                </c:pt>
                <c:pt idx="1">
                  <c:v>0.36391947368722172</c:v>
                </c:pt>
                <c:pt idx="2">
                  <c:v>1.2484878110375351E-2</c:v>
                </c:pt>
                <c:pt idx="3">
                  <c:v>0.17330127166552273</c:v>
                </c:pt>
                <c:pt idx="4">
                  <c:v>0.21443127623053568</c:v>
                </c:pt>
                <c:pt idx="5">
                  <c:v>0.14974038714112867</c:v>
                </c:pt>
              </c:numCache>
            </c:numRef>
          </c:val>
          <c:extLst>
            <c:ext xmlns:c16="http://schemas.microsoft.com/office/drawing/2014/chart" uri="{C3380CC4-5D6E-409C-BE32-E72D297353CC}">
              <c16:uniqueId val="{0000000B-212E-41AD-BB02-1B63BDC246A3}"/>
            </c:ext>
          </c:extLst>
        </c:ser>
        <c:dLbls>
          <c:showLegendKey val="0"/>
          <c:showVal val="1"/>
          <c:showCatName val="1"/>
          <c:showSerName val="0"/>
          <c:showPercent val="0"/>
          <c:showBubbleSize val="0"/>
          <c:showLeaderLines val="1"/>
        </c:dLbls>
      </c:pie3DChart>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s-CO" sz="1200" b="1"/>
              <a:t>COMPORTAMIENTO ESTAMPILLAUD LEY 1825 DE 2017</a:t>
            </a:r>
          </a:p>
          <a:p>
            <a:pPr>
              <a:defRPr sz="1200" b="1"/>
            </a:pPr>
            <a:r>
              <a:rPr lang="es-CO" sz="1200" b="1"/>
              <a:t>2020-2023</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65786415191801"/>
          <c:y val="0.12480342979031075"/>
          <c:w val="0.83212224683825575"/>
          <c:h val="0.63524461265436272"/>
        </c:manualLayout>
      </c:layout>
      <c:bar3DChart>
        <c:barDir val="col"/>
        <c:grouping val="clustered"/>
        <c:varyColors val="0"/>
        <c:ser>
          <c:idx val="0"/>
          <c:order val="0"/>
          <c:tx>
            <c:strRef>
              <c:f>Hoja1!$C$4</c:f>
              <c:strCache>
                <c:ptCount val="1"/>
                <c:pt idx="0">
                  <c:v>ESTAMPILLA UD</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2.0821262404939E-17"/>
                  <c:y val="0.19583840812672854"/>
                </c:manualLayout>
              </c:layout>
              <c:tx>
                <c:rich>
                  <a:bodyPr/>
                  <a:lstStyle/>
                  <a:p>
                    <a:fld id="{E1ABE570-1B13-4840-8EC5-3227AB7D92C8}" type="CELLRANGE">
                      <a:rPr lang="en-US"/>
                      <a:pPr/>
                      <a:t>[CELLRANGE]</a:t>
                    </a:fld>
                    <a:endParaRPr lang="en-US" baseline="0"/>
                  </a:p>
                  <a:p>
                    <a:fld id="{B5052764-741F-435A-95B2-1828B4CDE846}" type="VALUE">
                      <a:rPr lang="en-US"/>
                      <a:pPr/>
                      <a:t>[VALOR]</a:t>
                    </a:fld>
                    <a:endParaRPr lang="es-CO"/>
                  </a:p>
                </c:rich>
              </c:tx>
              <c:showLegendKey val="1"/>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B8EC-40AF-A3BF-4FA8F93DC1F0}"/>
                </c:ext>
              </c:extLst>
            </c:dLbl>
            <c:dLbl>
              <c:idx val="1"/>
              <c:layout>
                <c:manualLayout>
                  <c:x val="-4.1642524809878E-17"/>
                  <c:y val="0.22847814281451667"/>
                </c:manualLayout>
              </c:layout>
              <c:tx>
                <c:rich>
                  <a:bodyPr/>
                  <a:lstStyle/>
                  <a:p>
                    <a:fld id="{CF3B32FE-A8AE-41E5-ACD4-CA9CABC4C29B}" type="CELLRANGE">
                      <a:rPr lang="en-US"/>
                      <a:pPr/>
                      <a:t>[CELLRANGE]</a:t>
                    </a:fld>
                    <a:endParaRPr lang="en-US" baseline="0"/>
                  </a:p>
                  <a:p>
                    <a:fld id="{C845DAF7-E806-4A77-BFB3-99A2AA6EC176}" type="VALUE">
                      <a:rPr lang="en-US"/>
                      <a:pPr/>
                      <a:t>[VALOR]</a:t>
                    </a:fld>
                    <a:endParaRPr lang="es-CO"/>
                  </a:p>
                </c:rich>
              </c:tx>
              <c:showLegendKey val="1"/>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B8EC-40AF-A3BF-4FA8F93DC1F0}"/>
                </c:ext>
              </c:extLst>
            </c:dLbl>
            <c:dLbl>
              <c:idx val="2"/>
              <c:layout>
                <c:manualLayout>
                  <c:x val="4.5428733674048004E-3"/>
                  <c:y val="0.10444715100092188"/>
                </c:manualLayout>
              </c:layout>
              <c:tx>
                <c:rich>
                  <a:bodyPr/>
                  <a:lstStyle/>
                  <a:p>
                    <a:fld id="{9C929D62-A386-4DC6-B4E5-E178AFCA8283}" type="CELLRANGE">
                      <a:rPr lang="en-US"/>
                      <a:pPr/>
                      <a:t>[CELLRANGE]</a:t>
                    </a:fld>
                    <a:endParaRPr lang="en-US" baseline="0"/>
                  </a:p>
                  <a:p>
                    <a:fld id="{A19F0145-1D6E-4B00-AE57-9B429F8453D6}" type="VALUE">
                      <a:rPr lang="en-US"/>
                      <a:pPr/>
                      <a:t>[VALOR]</a:t>
                    </a:fld>
                    <a:endParaRPr lang="es-CO"/>
                  </a:p>
                </c:rich>
              </c:tx>
              <c:showLegendKey val="1"/>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B8EC-40AF-A3BF-4FA8F93DC1F0}"/>
                </c:ext>
              </c:extLst>
            </c:dLbl>
            <c:dLbl>
              <c:idx val="3"/>
              <c:layout>
                <c:manualLayout>
                  <c:x val="6.8143100511073255E-3"/>
                  <c:y val="0.27743774484619871"/>
                </c:manualLayout>
              </c:layout>
              <c:tx>
                <c:rich>
                  <a:bodyPr/>
                  <a:lstStyle/>
                  <a:p>
                    <a:fld id="{19E4D7C4-97FA-4831-B5D8-F03A20E60797}" type="CELLRANGE">
                      <a:rPr lang="en-US"/>
                      <a:pPr/>
                      <a:t>[CELLRANGE]</a:t>
                    </a:fld>
                    <a:endParaRPr lang="en-US" baseline="0"/>
                  </a:p>
                  <a:p>
                    <a:fld id="{79657F21-D3F0-44BE-AE2D-4C968C3DF8C8}" type="VALUE">
                      <a:rPr lang="en-US"/>
                      <a:pPr/>
                      <a:t>[VALOR]</a:t>
                    </a:fld>
                    <a:endParaRPr lang="es-CO"/>
                  </a:p>
                </c:rich>
              </c:tx>
              <c:showLegendKey val="1"/>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B8EC-40AF-A3BF-4FA8F93DC1F0}"/>
                </c:ext>
              </c:extLst>
            </c:dLbl>
            <c:spPr>
              <a:solidFill>
                <a:schemeClr val="accent4">
                  <a:lumMod val="60000"/>
                  <a:lumOff val="40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CO"/>
              </a:p>
            </c:txPr>
            <c:showLegendKey val="1"/>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dk1">
                          <a:lumMod val="50000"/>
                          <a:lumOff val="50000"/>
                        </a:schemeClr>
                      </a:solidFill>
                    </a:ln>
                    <a:effectLst/>
                  </c:spPr>
                </c15:leaderLines>
              </c:ext>
            </c:extLst>
          </c:dLbls>
          <c:cat>
            <c:numRef>
              <c:f>Hoja1!$D$3:$G$3</c:f>
              <c:numCache>
                <c:formatCode>General</c:formatCode>
                <c:ptCount val="4"/>
                <c:pt idx="0">
                  <c:v>2020</c:v>
                </c:pt>
                <c:pt idx="1">
                  <c:v>2021</c:v>
                </c:pt>
                <c:pt idx="2">
                  <c:v>2022</c:v>
                </c:pt>
                <c:pt idx="3">
                  <c:v>2023</c:v>
                </c:pt>
              </c:numCache>
            </c:numRef>
          </c:cat>
          <c:val>
            <c:numRef>
              <c:f>Hoja1!$D$4:$G$4</c:f>
              <c:numCache>
                <c:formatCode>#,##0</c:formatCode>
                <c:ptCount val="4"/>
                <c:pt idx="0">
                  <c:v>18716862035</c:v>
                </c:pt>
                <c:pt idx="1">
                  <c:v>21434000000</c:v>
                </c:pt>
                <c:pt idx="2">
                  <c:v>13687000000</c:v>
                </c:pt>
                <c:pt idx="3">
                  <c:v>27796807000</c:v>
                </c:pt>
              </c:numCache>
            </c:numRef>
          </c:val>
          <c:extLst>
            <c:ext xmlns:c15="http://schemas.microsoft.com/office/drawing/2012/chart" uri="{02D57815-91ED-43cb-92C2-25804820EDAC}">
              <c15:datalabelsRange>
                <c15:f>Hoja1!$D$6:$G$6</c15:f>
                <c15:dlblRangeCache>
                  <c:ptCount val="4"/>
                  <c:pt idx="0">
                    <c:v>69%</c:v>
                  </c:pt>
                  <c:pt idx="1">
                    <c:v>72%</c:v>
                  </c:pt>
                  <c:pt idx="2">
                    <c:v>57%</c:v>
                  </c:pt>
                  <c:pt idx="3">
                    <c:v>89%</c:v>
                  </c:pt>
                </c15:dlblRangeCache>
              </c15:datalabelsRange>
            </c:ext>
            <c:ext xmlns:c16="http://schemas.microsoft.com/office/drawing/2014/chart" uri="{C3380CC4-5D6E-409C-BE32-E72D297353CC}">
              <c16:uniqueId val="{00000004-B8EC-40AF-A3BF-4FA8F93DC1F0}"/>
            </c:ext>
          </c:extLst>
        </c:ser>
        <c:ser>
          <c:idx val="1"/>
          <c:order val="1"/>
          <c:tx>
            <c:strRef>
              <c:f>Hoja1!$C$5</c:f>
              <c:strCache>
                <c:ptCount val="1"/>
                <c:pt idx="0">
                  <c:v>INVESIÓN TOTAL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solidFill>
                <a:srgbClr val="FFFF00"/>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Hoja1!$D$3:$G$3</c:f>
              <c:numCache>
                <c:formatCode>General</c:formatCode>
                <c:ptCount val="4"/>
                <c:pt idx="0">
                  <c:v>2020</c:v>
                </c:pt>
                <c:pt idx="1">
                  <c:v>2021</c:v>
                </c:pt>
                <c:pt idx="2">
                  <c:v>2022</c:v>
                </c:pt>
                <c:pt idx="3">
                  <c:v>2023</c:v>
                </c:pt>
              </c:numCache>
            </c:numRef>
          </c:cat>
          <c:val>
            <c:numRef>
              <c:f>Hoja1!$D$5:$G$5</c:f>
              <c:numCache>
                <c:formatCode>#,##0</c:formatCode>
                <c:ptCount val="4"/>
                <c:pt idx="0">
                  <c:v>27045249444</c:v>
                </c:pt>
                <c:pt idx="1">
                  <c:v>29786034000</c:v>
                </c:pt>
                <c:pt idx="2">
                  <c:v>24090500000</c:v>
                </c:pt>
                <c:pt idx="3">
                  <c:v>31200346000</c:v>
                </c:pt>
              </c:numCache>
            </c:numRef>
          </c:val>
          <c:extLst>
            <c:ext xmlns:c16="http://schemas.microsoft.com/office/drawing/2014/chart" uri="{C3380CC4-5D6E-409C-BE32-E72D297353CC}">
              <c16:uniqueId val="{00000005-B8EC-40AF-A3BF-4FA8F93DC1F0}"/>
            </c:ext>
          </c:extLst>
        </c:ser>
        <c:ser>
          <c:idx val="2"/>
          <c:order val="2"/>
          <c:tx>
            <c:strRef>
              <c:f>Hoja1!$C$6</c:f>
              <c:strCache>
                <c:ptCount val="1"/>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numRef>
              <c:f>Hoja1!$D$3:$G$3</c:f>
              <c:numCache>
                <c:formatCode>General</c:formatCode>
                <c:ptCount val="4"/>
                <c:pt idx="0">
                  <c:v>2020</c:v>
                </c:pt>
                <c:pt idx="1">
                  <c:v>2021</c:v>
                </c:pt>
                <c:pt idx="2">
                  <c:v>2022</c:v>
                </c:pt>
                <c:pt idx="3">
                  <c:v>2023</c:v>
                </c:pt>
              </c:numCache>
            </c:numRef>
          </c:cat>
          <c:val>
            <c:numRef>
              <c:f>Hoja1!$D$6:$G$6</c:f>
              <c:numCache>
                <c:formatCode>0%</c:formatCode>
                <c:ptCount val="4"/>
                <c:pt idx="0">
                  <c:v>0.69205728990428461</c:v>
                </c:pt>
                <c:pt idx="1">
                  <c:v>0.71959899058733368</c:v>
                </c:pt>
                <c:pt idx="2">
                  <c:v>0.56814927045930974</c:v>
                </c:pt>
                <c:pt idx="3">
                  <c:v>0.89091342128064865</c:v>
                </c:pt>
              </c:numCache>
            </c:numRef>
          </c:val>
          <c:extLst>
            <c:ext xmlns:c16="http://schemas.microsoft.com/office/drawing/2014/chart" uri="{C3380CC4-5D6E-409C-BE32-E72D297353CC}">
              <c16:uniqueId val="{00000006-B8EC-40AF-A3BF-4FA8F93DC1F0}"/>
            </c:ext>
          </c:extLst>
        </c:ser>
        <c:dLbls>
          <c:showLegendKey val="0"/>
          <c:showVal val="0"/>
          <c:showCatName val="0"/>
          <c:showSerName val="0"/>
          <c:showPercent val="0"/>
          <c:showBubbleSize val="0"/>
        </c:dLbls>
        <c:gapWidth val="231"/>
        <c:gapDepth val="252"/>
        <c:shape val="box"/>
        <c:axId val="621321343"/>
        <c:axId val="439860271"/>
        <c:axId val="0"/>
      </c:bar3DChart>
      <c:catAx>
        <c:axId val="62132134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439860271"/>
        <c:crosses val="autoZero"/>
        <c:auto val="1"/>
        <c:lblAlgn val="ctr"/>
        <c:lblOffset val="100"/>
        <c:noMultiLvlLbl val="0"/>
      </c:catAx>
      <c:valAx>
        <c:axId val="439860271"/>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621321343"/>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Entry>
      <c:layout>
        <c:manualLayout>
          <c:xMode val="edge"/>
          <c:yMode val="edge"/>
          <c:x val="0.29334713023819786"/>
          <c:y val="0.9605896274556317"/>
          <c:w val="0.48785238074553922"/>
          <c:h val="3.941037254436825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FUENTES</a:t>
            </a:r>
            <a:r>
              <a:rPr lang="en-US" sz="1600" b="1" baseline="0" dirty="0"/>
              <a:t> DE FINANCIACIÓN INVERSIÓN 2023</a:t>
            </a:r>
            <a:endParaRPr lang="en-US" sz="1600" b="1" dirty="0"/>
          </a:p>
        </c:rich>
      </c:tx>
      <c:layout>
        <c:manualLayout>
          <c:xMode val="edge"/>
          <c:yMode val="edge"/>
          <c:x val="0.2916887450264287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360587335852844E-2"/>
          <c:y val="0.18572307307147629"/>
          <c:w val="0.83350669301020908"/>
          <c:h val="0.75379813701640974"/>
        </c:manualLayout>
      </c:layout>
      <c:pie3DChart>
        <c:varyColors val="1"/>
        <c:ser>
          <c:idx val="0"/>
          <c:order val="0"/>
          <c:tx>
            <c:strRef>
              <c:f>Hoja2!$F$4</c:f>
              <c:strCache>
                <c:ptCount val="1"/>
                <c:pt idx="0">
                  <c:v>2023</c:v>
                </c:pt>
              </c:strCache>
            </c:strRef>
          </c:tx>
          <c:dPt>
            <c:idx val="0"/>
            <c:bubble3D val="0"/>
            <c:explosion val="19"/>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FF6-40AA-B468-853C282EDF9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FF6-40AA-B468-853C282EDF95}"/>
              </c:ext>
            </c:extLst>
          </c:dPt>
          <c:dLbls>
            <c:dLbl>
              <c:idx val="0"/>
              <c:layout>
                <c:manualLayout>
                  <c:x val="-0.17874783622173723"/>
                  <c:y val="-0.3405310797676341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sz="1600" baseline="0" dirty="0"/>
                      <a:t>ESTAMPILLA UD ;                            </a:t>
                    </a:r>
                    <a:fld id="{6CF4FC5B-58BE-4495-9564-75427FBF18EC}" type="VALUE">
                      <a:rPr lang="en-US" sz="1600" baseline="0" smtClean="0"/>
                      <a:pPr>
                        <a:defRPr sz="1600" b="1"/>
                      </a:pPr>
                      <a:t>[VALOR]</a:t>
                    </a:fld>
                    <a:r>
                      <a:rPr lang="en-US" sz="1600" baseline="0" dirty="0"/>
                      <a:t>                </a:t>
                    </a:r>
                    <a:fld id="{1897DBA5-1475-4B36-9B84-00C7EC006A4F}" type="PERCENTAGE">
                      <a:rPr lang="en-US" sz="1600" baseline="0" smtClean="0"/>
                      <a:pPr>
                        <a:defRPr sz="1600" b="1"/>
                      </a:pPr>
                      <a:t>[PORCENTAJE]</a:t>
                    </a:fld>
                    <a:endParaRPr lang="en-US" sz="1600" baseline="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1"/>
              <c:showBubbleSize val="0"/>
              <c:extLst>
                <c:ext xmlns:c15="http://schemas.microsoft.com/office/drawing/2012/chart" uri="{CE6537A1-D6FC-4f65-9D91-7224C49458BB}">
                  <c15:layout>
                    <c:manualLayout>
                      <c:w val="0.32426185013882636"/>
                      <c:h val="0.15894900885607102"/>
                    </c:manualLayout>
                  </c15:layout>
                  <c15:dlblFieldTable/>
                  <c15:showDataLabelsRange val="0"/>
                </c:ext>
                <c:ext xmlns:c16="http://schemas.microsoft.com/office/drawing/2014/chart" uri="{C3380CC4-5D6E-409C-BE32-E72D297353CC}">
                  <c16:uniqueId val="{00000001-DFF6-40AA-B468-853C282EDF95}"/>
                </c:ext>
              </c:extLst>
            </c:dLbl>
            <c:dLbl>
              <c:idx val="1"/>
              <c:layout>
                <c:manualLayout>
                  <c:x val="0.1671485293436252"/>
                  <c:y val="2.7382371702190048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fld id="{31B459CE-8F74-45BA-8951-12CF98FFD0B6}" type="CATEGORYNAME">
                      <a:rPr lang="en-US" sz="1600" smtClean="0"/>
                      <a:pPr>
                        <a:defRPr sz="1600" b="1"/>
                      </a:pPr>
                      <a:t>[NOMBRE DE CATEGORÍA]</a:t>
                    </a:fld>
                    <a:r>
                      <a:rPr lang="en-US" sz="1600" baseline="0" dirty="0"/>
                      <a:t>PROUNAL </a:t>
                    </a:r>
                  </a:p>
                  <a:p>
                    <a:pPr>
                      <a:defRPr sz="1600" b="1"/>
                    </a:pPr>
                    <a:fld id="{2143BE90-E572-4FB0-9659-78E72FA46664}" type="VALUE">
                      <a:rPr lang="en-US" sz="1600" baseline="0" smtClean="0"/>
                      <a:pPr>
                        <a:defRPr sz="1600" b="1"/>
                      </a:pPr>
                      <a:t>[VALOR]</a:t>
                    </a:fld>
                    <a:endParaRPr lang="en-US" sz="1600" baseline="0" dirty="0"/>
                  </a:p>
                  <a:p>
                    <a:pPr>
                      <a:defRPr sz="1600" b="1"/>
                    </a:pPr>
                    <a:r>
                      <a:rPr lang="en-US" sz="1600" baseline="0" dirty="0"/>
                      <a:t> </a:t>
                    </a:r>
                    <a:fld id="{E7D9E141-8AC2-45EE-8EC5-F673C8AA1A6F}" type="PERCENTAGE">
                      <a:rPr lang="en-US" sz="1600" baseline="0"/>
                      <a:pPr>
                        <a:defRPr sz="1600" b="1"/>
                      </a:pPr>
                      <a:t>[PORCENTAJE]</a:t>
                    </a:fld>
                    <a:endParaRPr lang="en-US" sz="1600" baseline="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1"/>
              <c:showBubbleSize val="0"/>
              <c:extLst>
                <c:ext xmlns:c15="http://schemas.microsoft.com/office/drawing/2012/chart" uri="{CE6537A1-D6FC-4f65-9D91-7224C49458BB}">
                  <c15:layout>
                    <c:manualLayout>
                      <c:w val="0.31900923014046589"/>
                      <c:h val="0.19678295056462758"/>
                    </c:manualLayout>
                  </c15:layout>
                  <c15:dlblFieldTable/>
                  <c15:showDataLabelsRange val="0"/>
                </c:ext>
                <c:ext xmlns:c16="http://schemas.microsoft.com/office/drawing/2014/chart" uri="{C3380CC4-5D6E-409C-BE32-E72D297353CC}">
                  <c16:uniqueId val="{00000003-DFF6-40AA-B468-853C282EDF9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Hoja2!$G$3:$G$3</c:f>
              <c:strCache>
                <c:ptCount val="1"/>
                <c:pt idx="0">
                  <c:v>Estampilla UD</c:v>
                </c:pt>
              </c:strCache>
            </c:strRef>
          </c:cat>
          <c:val>
            <c:numRef>
              <c:f>Hoja2!$G$4:$H$4</c:f>
              <c:numCache>
                <c:formatCode>_("$"* #,##0_);_("$"* \(#,##0\);_("$"* "-"_);_(@_)</c:formatCode>
                <c:ptCount val="2"/>
                <c:pt idx="0">
                  <c:v>27796807000</c:v>
                </c:pt>
                <c:pt idx="1">
                  <c:v>3403539000</c:v>
                </c:pt>
              </c:numCache>
            </c:numRef>
          </c:val>
          <c:extLst>
            <c:ext xmlns:c16="http://schemas.microsoft.com/office/drawing/2014/chart" uri="{C3380CC4-5D6E-409C-BE32-E72D297353CC}">
              <c16:uniqueId val="{00000004-DFF6-40AA-B468-853C282EDF95}"/>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'[Copia de CONSTRUCCION POAI 2023 v3 ajuste cifras cerradas (4).xlsx]Hoja4'!$D$62</c:f>
              <c:strCache>
                <c:ptCount val="1"/>
                <c:pt idx="0">
                  <c:v>Plan de Accion 2023 MGA</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'[Copia de CONSTRUCCION POAI 2023 v3 ajuste cifras cerradas (4).xlsx]Hoja4'!$B$63:$C$76</c:f>
              <c:multiLvlStrCache>
                <c:ptCount val="14"/>
                <c:lvl>
                  <c:pt idx="2">
                    <c:v>Fortalecimiento y Dotación de Laboratorios, Talleres, Centros y Aulas</c:v>
                  </c:pt>
                  <c:pt idx="3">
                    <c:v>Fortalecimiento a la Promoción para la Excelencia Académica.</c:v>
                  </c:pt>
                  <c:pt idx="4">
                    <c:v>Fortalecimiento y promoción de la investigación y desarrollo científico </c:v>
                  </c:pt>
                  <c:pt idx="5">
                    <c:v>Fortalecimiento, fomento y desarrollo de entornos virtuales en la UD</c:v>
                  </c:pt>
                  <c:pt idx="6">
                    <c:v>Consolidación del modelo de servicios CRAI</c:v>
                  </c:pt>
                  <c:pt idx="7">
                    <c:v>Desarrollo y Fortalecimiento de los Doctorados </c:v>
                  </c:pt>
                  <c:pt idx="8">
                    <c:v>Dotación de los laboratorios del proyecto Ensueño</c:v>
                  </c:pt>
                  <c:pt idx="9">
                    <c:v>Fortalecimiento y Ampliación de la infraestructura física </c:v>
                  </c:pt>
                  <c:pt idx="10">
                    <c:v>Fortalecimiento y Modernización de la Gestión Institucional</c:v>
                  </c:pt>
                  <c:pt idx="11">
                    <c:v>Actualización y Modernización de la Gestión Documental</c:v>
                  </c:pt>
                  <c:pt idx="12">
                    <c:v>Fortalecimiento y modernización de la Infraestructura tecnológica</c:v>
                  </c:pt>
                  <c:pt idx="13">
                    <c:v>Implementación y establecimiento de la gobernanza entre los diferentes servicios TI</c:v>
                  </c:pt>
                </c:lvl>
                <c:lvl>
                  <c:pt idx="2">
                    <c:v>7821</c:v>
                  </c:pt>
                  <c:pt idx="3">
                    <c:v>7866</c:v>
                  </c:pt>
                  <c:pt idx="4">
                    <c:v>7875</c:v>
                  </c:pt>
                  <c:pt idx="5">
                    <c:v>7878</c:v>
                  </c:pt>
                  <c:pt idx="6">
                    <c:v>7889</c:v>
                  </c:pt>
                  <c:pt idx="7">
                    <c:v>7892</c:v>
                  </c:pt>
                  <c:pt idx="8">
                    <c:v>7894</c:v>
                  </c:pt>
                  <c:pt idx="9">
                    <c:v>7896</c:v>
                  </c:pt>
                  <c:pt idx="10">
                    <c:v>7897</c:v>
                  </c:pt>
                  <c:pt idx="11">
                    <c:v>7898</c:v>
                  </c:pt>
                  <c:pt idx="12">
                    <c:v>7899</c:v>
                  </c:pt>
                  <c:pt idx="13">
                    <c:v>7900</c:v>
                  </c:pt>
                </c:lvl>
              </c:multiLvlStrCache>
            </c:multiLvlStrRef>
          </c:cat>
          <c:val>
            <c:numRef>
              <c:f>'[Copia de CONSTRUCCION POAI 2023 v3 ajuste cifras cerradas (4).xlsx]Hoja4'!$D$63:$D$76</c:f>
            </c:numRef>
          </c:val>
          <c:extLst>
            <c:ext xmlns:c16="http://schemas.microsoft.com/office/drawing/2014/chart" uri="{C3380CC4-5D6E-409C-BE32-E72D297353CC}">
              <c16:uniqueId val="{00000000-C0C8-4237-99A6-817C5ACB2652}"/>
            </c:ext>
          </c:extLst>
        </c:ser>
        <c:ser>
          <c:idx val="1"/>
          <c:order val="1"/>
          <c:tx>
            <c:strRef>
              <c:f>'[Copia de CONSTRUCCION POAI 2023 v3 ajuste cifras cerradas (4).xlsx]Hoja4'!$E$62</c:f>
              <c:strCache>
                <c:ptCount val="1"/>
                <c:pt idx="0">
                  <c:v>PRESUPUESTO DE NECESIDADES 2023</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'[Copia de CONSTRUCCION POAI 2023 v3 ajuste cifras cerradas (4).xlsx]Hoja4'!$B$63:$C$76</c:f>
              <c:multiLvlStrCache>
                <c:ptCount val="14"/>
                <c:lvl>
                  <c:pt idx="2">
                    <c:v>Fortalecimiento y Dotación de Laboratorios, Talleres, Centros y Aulas</c:v>
                  </c:pt>
                  <c:pt idx="3">
                    <c:v>Fortalecimiento a la Promoción para la Excelencia Académica.</c:v>
                  </c:pt>
                  <c:pt idx="4">
                    <c:v>Fortalecimiento y promoción de la investigación y desarrollo científico </c:v>
                  </c:pt>
                  <c:pt idx="5">
                    <c:v>Fortalecimiento, fomento y desarrollo de entornos virtuales en la UD</c:v>
                  </c:pt>
                  <c:pt idx="6">
                    <c:v>Consolidación del modelo de servicios CRAI</c:v>
                  </c:pt>
                  <c:pt idx="7">
                    <c:v>Desarrollo y Fortalecimiento de los Doctorados </c:v>
                  </c:pt>
                  <c:pt idx="8">
                    <c:v>Dotación de los laboratorios del proyecto Ensueño</c:v>
                  </c:pt>
                  <c:pt idx="9">
                    <c:v>Fortalecimiento y Ampliación de la infraestructura física </c:v>
                  </c:pt>
                  <c:pt idx="10">
                    <c:v>Fortalecimiento y Modernización de la Gestión Institucional</c:v>
                  </c:pt>
                  <c:pt idx="11">
                    <c:v>Actualización y Modernización de la Gestión Documental</c:v>
                  </c:pt>
                  <c:pt idx="12">
                    <c:v>Fortalecimiento y modernización de la Infraestructura tecnológica</c:v>
                  </c:pt>
                  <c:pt idx="13">
                    <c:v>Implementación y establecimiento de la gobernanza entre los diferentes servicios TI</c:v>
                  </c:pt>
                </c:lvl>
                <c:lvl>
                  <c:pt idx="2">
                    <c:v>7821</c:v>
                  </c:pt>
                  <c:pt idx="3">
                    <c:v>7866</c:v>
                  </c:pt>
                  <c:pt idx="4">
                    <c:v>7875</c:v>
                  </c:pt>
                  <c:pt idx="5">
                    <c:v>7878</c:v>
                  </c:pt>
                  <c:pt idx="6">
                    <c:v>7889</c:v>
                  </c:pt>
                  <c:pt idx="7">
                    <c:v>7892</c:v>
                  </c:pt>
                  <c:pt idx="8">
                    <c:v>7894</c:v>
                  </c:pt>
                  <c:pt idx="9">
                    <c:v>7896</c:v>
                  </c:pt>
                  <c:pt idx="10">
                    <c:v>7897</c:v>
                  </c:pt>
                  <c:pt idx="11">
                    <c:v>7898</c:v>
                  </c:pt>
                  <c:pt idx="12">
                    <c:v>7899</c:v>
                  </c:pt>
                  <c:pt idx="13">
                    <c:v>7900</c:v>
                  </c:pt>
                </c:lvl>
              </c:multiLvlStrCache>
            </c:multiLvlStrRef>
          </c:cat>
          <c:val>
            <c:numRef>
              <c:f>'[Copia de CONSTRUCCION POAI 2023 v3 ajuste cifras cerradas (4).xlsx]Hoja4'!$E$63:$E$76</c:f>
            </c:numRef>
          </c:val>
          <c:extLst>
            <c:ext xmlns:c16="http://schemas.microsoft.com/office/drawing/2014/chart" uri="{C3380CC4-5D6E-409C-BE32-E72D297353CC}">
              <c16:uniqueId val="{00000001-C0C8-4237-99A6-817C5ACB2652}"/>
            </c:ext>
          </c:extLst>
        </c:ser>
        <c:ser>
          <c:idx val="2"/>
          <c:order val="2"/>
          <c:tx>
            <c:strRef>
              <c:f>'[Copia de CONSTRUCCION POAI 2023 v3 ajuste cifras cerradas (4).xlsx]Hoja4'!$F$62</c:f>
              <c:strCache>
                <c:ptCount val="1"/>
                <c:pt idx="0">
                  <c:v>Estampilla</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'[Copia de CONSTRUCCION POAI 2023 v3 ajuste cifras cerradas (4).xlsx]Hoja4'!$B$63:$C$76</c:f>
              <c:multiLvlStrCache>
                <c:ptCount val="14"/>
                <c:lvl>
                  <c:pt idx="2">
                    <c:v>Fortalecimiento y Dotación de Laboratorios, Talleres, Centros y Aulas</c:v>
                  </c:pt>
                  <c:pt idx="3">
                    <c:v>Fortalecimiento a la Promoción para la Excelencia Académica.</c:v>
                  </c:pt>
                  <c:pt idx="4">
                    <c:v>Fortalecimiento y promoción de la investigación y desarrollo científico </c:v>
                  </c:pt>
                  <c:pt idx="5">
                    <c:v>Fortalecimiento, fomento y desarrollo de entornos virtuales en la UD</c:v>
                  </c:pt>
                  <c:pt idx="6">
                    <c:v>Consolidación del modelo de servicios CRAI</c:v>
                  </c:pt>
                  <c:pt idx="7">
                    <c:v>Desarrollo y Fortalecimiento de los Doctorados </c:v>
                  </c:pt>
                  <c:pt idx="8">
                    <c:v>Dotación de los laboratorios del proyecto Ensueño</c:v>
                  </c:pt>
                  <c:pt idx="9">
                    <c:v>Fortalecimiento y Ampliación de la infraestructura física </c:v>
                  </c:pt>
                  <c:pt idx="10">
                    <c:v>Fortalecimiento y Modernización de la Gestión Institucional</c:v>
                  </c:pt>
                  <c:pt idx="11">
                    <c:v>Actualización y Modernización de la Gestión Documental</c:v>
                  </c:pt>
                  <c:pt idx="12">
                    <c:v>Fortalecimiento y modernización de la Infraestructura tecnológica</c:v>
                  </c:pt>
                  <c:pt idx="13">
                    <c:v>Implementación y establecimiento de la gobernanza entre los diferentes servicios TI</c:v>
                  </c:pt>
                </c:lvl>
                <c:lvl>
                  <c:pt idx="2">
                    <c:v>7821</c:v>
                  </c:pt>
                  <c:pt idx="3">
                    <c:v>7866</c:v>
                  </c:pt>
                  <c:pt idx="4">
                    <c:v>7875</c:v>
                  </c:pt>
                  <c:pt idx="5">
                    <c:v>7878</c:v>
                  </c:pt>
                  <c:pt idx="6">
                    <c:v>7889</c:v>
                  </c:pt>
                  <c:pt idx="7">
                    <c:v>7892</c:v>
                  </c:pt>
                  <c:pt idx="8">
                    <c:v>7894</c:v>
                  </c:pt>
                  <c:pt idx="9">
                    <c:v>7896</c:v>
                  </c:pt>
                  <c:pt idx="10">
                    <c:v>7897</c:v>
                  </c:pt>
                  <c:pt idx="11">
                    <c:v>7898</c:v>
                  </c:pt>
                  <c:pt idx="12">
                    <c:v>7899</c:v>
                  </c:pt>
                  <c:pt idx="13">
                    <c:v>7900</c:v>
                  </c:pt>
                </c:lvl>
              </c:multiLvlStrCache>
            </c:multiLvlStrRef>
          </c:cat>
          <c:val>
            <c:numRef>
              <c:f>'[Copia de CONSTRUCCION POAI 2023 v3 ajuste cifras cerradas (4).xlsx]Hoja4'!$F$63:$F$76</c:f>
            </c:numRef>
          </c:val>
          <c:extLst>
            <c:ext xmlns:c16="http://schemas.microsoft.com/office/drawing/2014/chart" uri="{C3380CC4-5D6E-409C-BE32-E72D297353CC}">
              <c16:uniqueId val="{00000002-C0C8-4237-99A6-817C5ACB2652}"/>
            </c:ext>
          </c:extLst>
        </c:ser>
        <c:ser>
          <c:idx val="3"/>
          <c:order val="3"/>
          <c:tx>
            <c:strRef>
              <c:f>'[Copia de CONSTRUCCION POAI 2023 v3 ajuste cifras cerradas (4).xlsx]Hoja4'!$G$62</c:f>
              <c:strCache>
                <c:ptCount val="1"/>
                <c:pt idx="0">
                  <c:v>ProUnal</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'[Copia de CONSTRUCCION POAI 2023 v3 ajuste cifras cerradas (4).xlsx]Hoja4'!$B$63:$C$76</c:f>
              <c:multiLvlStrCache>
                <c:ptCount val="14"/>
                <c:lvl>
                  <c:pt idx="2">
                    <c:v>Fortalecimiento y Dotación de Laboratorios, Talleres, Centros y Aulas</c:v>
                  </c:pt>
                  <c:pt idx="3">
                    <c:v>Fortalecimiento a la Promoción para la Excelencia Académica.</c:v>
                  </c:pt>
                  <c:pt idx="4">
                    <c:v>Fortalecimiento y promoción de la investigación y desarrollo científico </c:v>
                  </c:pt>
                  <c:pt idx="5">
                    <c:v>Fortalecimiento, fomento y desarrollo de entornos virtuales en la UD</c:v>
                  </c:pt>
                  <c:pt idx="6">
                    <c:v>Consolidación del modelo de servicios CRAI</c:v>
                  </c:pt>
                  <c:pt idx="7">
                    <c:v>Desarrollo y Fortalecimiento de los Doctorados </c:v>
                  </c:pt>
                  <c:pt idx="8">
                    <c:v>Dotación de los laboratorios del proyecto Ensueño</c:v>
                  </c:pt>
                  <c:pt idx="9">
                    <c:v>Fortalecimiento y Ampliación de la infraestructura física </c:v>
                  </c:pt>
                  <c:pt idx="10">
                    <c:v>Fortalecimiento y Modernización de la Gestión Institucional</c:v>
                  </c:pt>
                  <c:pt idx="11">
                    <c:v>Actualización y Modernización de la Gestión Documental</c:v>
                  </c:pt>
                  <c:pt idx="12">
                    <c:v>Fortalecimiento y modernización de la Infraestructura tecnológica</c:v>
                  </c:pt>
                  <c:pt idx="13">
                    <c:v>Implementación y establecimiento de la gobernanza entre los diferentes servicios TI</c:v>
                  </c:pt>
                </c:lvl>
                <c:lvl>
                  <c:pt idx="2">
                    <c:v>7821</c:v>
                  </c:pt>
                  <c:pt idx="3">
                    <c:v>7866</c:v>
                  </c:pt>
                  <c:pt idx="4">
                    <c:v>7875</c:v>
                  </c:pt>
                  <c:pt idx="5">
                    <c:v>7878</c:v>
                  </c:pt>
                  <c:pt idx="6">
                    <c:v>7889</c:v>
                  </c:pt>
                  <c:pt idx="7">
                    <c:v>7892</c:v>
                  </c:pt>
                  <c:pt idx="8">
                    <c:v>7894</c:v>
                  </c:pt>
                  <c:pt idx="9">
                    <c:v>7896</c:v>
                  </c:pt>
                  <c:pt idx="10">
                    <c:v>7897</c:v>
                  </c:pt>
                  <c:pt idx="11">
                    <c:v>7898</c:v>
                  </c:pt>
                  <c:pt idx="12">
                    <c:v>7899</c:v>
                  </c:pt>
                  <c:pt idx="13">
                    <c:v>7900</c:v>
                  </c:pt>
                </c:lvl>
              </c:multiLvlStrCache>
            </c:multiLvlStrRef>
          </c:cat>
          <c:val>
            <c:numRef>
              <c:f>'[Copia de CONSTRUCCION POAI 2023 v3 ajuste cifras cerradas (4).xlsx]Hoja4'!$G$63:$G$76</c:f>
            </c:numRef>
          </c:val>
          <c:extLst>
            <c:ext xmlns:c16="http://schemas.microsoft.com/office/drawing/2014/chart" uri="{C3380CC4-5D6E-409C-BE32-E72D297353CC}">
              <c16:uniqueId val="{00000003-C0C8-4237-99A6-817C5ACB2652}"/>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'[Copia de CONSTRUCCION POAI 2023 v3 ajuste cifras cerradas (4).xlsx]Hoja4'!$D$62</c:f>
              <c:strCache>
                <c:ptCount val="1"/>
                <c:pt idx="0">
                  <c:v>Plan de Accion 2023 MGA</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'[Copia de CONSTRUCCION POAI 2023 v3 ajuste cifras cerradas (4).xlsx]Hoja4'!$B$63:$C$74</c:f>
              <c:multiLvlStrCache>
                <c:ptCount val="12"/>
                <c:lvl>
                  <c:pt idx="2">
                    <c:v>Fortalecimiento y Dotación de Laboratorios, Talleres, Centros y Aulas</c:v>
                  </c:pt>
                  <c:pt idx="3">
                    <c:v>Fortalecimiento a la Promoción para la Excelencia Académica.</c:v>
                  </c:pt>
                  <c:pt idx="4">
                    <c:v>Fortalecimiento y promoción de la investigación y desarrollo científico </c:v>
                  </c:pt>
                  <c:pt idx="5">
                    <c:v>Fortalecimiento, fomento y desarrollo de entornos virtuales en la UD</c:v>
                  </c:pt>
                  <c:pt idx="6">
                    <c:v>Consolidación del modelo de servicios CRAI</c:v>
                  </c:pt>
                  <c:pt idx="7">
                    <c:v>Desarrollo y Fortalecimiento de los Doctorados </c:v>
                  </c:pt>
                  <c:pt idx="8">
                    <c:v>Dotación de los laboratorios del proyecto Ensueño</c:v>
                  </c:pt>
                  <c:pt idx="9">
                    <c:v>Fortalecimiento y Ampliación de la infraestructura física </c:v>
                  </c:pt>
                  <c:pt idx="10">
                    <c:v>Fortalecimiento y modernización de la Infraestructura tecnológica</c:v>
                  </c:pt>
                  <c:pt idx="11">
                    <c:v>Implementación y establecimiento de la gobernanza entre los diferentes servicios TI</c:v>
                  </c:pt>
                </c:lvl>
                <c:lvl>
                  <c:pt idx="2">
                    <c:v>7821</c:v>
                  </c:pt>
                  <c:pt idx="3">
                    <c:v>7866</c:v>
                  </c:pt>
                  <c:pt idx="4">
                    <c:v>7875</c:v>
                  </c:pt>
                  <c:pt idx="5">
                    <c:v>7878</c:v>
                  </c:pt>
                  <c:pt idx="6">
                    <c:v>7889</c:v>
                  </c:pt>
                  <c:pt idx="7">
                    <c:v>7892</c:v>
                  </c:pt>
                  <c:pt idx="8">
                    <c:v>7894</c:v>
                  </c:pt>
                  <c:pt idx="9">
                    <c:v>7896</c:v>
                  </c:pt>
                  <c:pt idx="10">
                    <c:v>7899</c:v>
                  </c:pt>
                  <c:pt idx="11">
                    <c:v>7900</c:v>
                  </c:pt>
                </c:lvl>
              </c:multiLvlStrCache>
            </c:multiLvlStrRef>
          </c:cat>
          <c:val>
            <c:numRef>
              <c:f>'[Copia de CONSTRUCCION POAI 2023 v3 ajuste cifras cerradas (4).xlsx]Hoja4'!$D$63:$D$74</c:f>
            </c:numRef>
          </c:val>
          <c:extLst>
            <c:ext xmlns:c16="http://schemas.microsoft.com/office/drawing/2014/chart" uri="{C3380CC4-5D6E-409C-BE32-E72D297353CC}">
              <c16:uniqueId val="{00000000-BBE3-4921-9F5F-20DC8D5DD02C}"/>
            </c:ext>
          </c:extLst>
        </c:ser>
        <c:ser>
          <c:idx val="1"/>
          <c:order val="1"/>
          <c:tx>
            <c:strRef>
              <c:f>'[Copia de CONSTRUCCION POAI 2023 v3 ajuste cifras cerradas (4).xlsx]Hoja4'!$E$62</c:f>
              <c:strCache>
                <c:ptCount val="1"/>
                <c:pt idx="0">
                  <c:v>PRESUPUESTO DE NECESIDADES 2023</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'[Copia de CONSTRUCCION POAI 2023 v3 ajuste cifras cerradas (4).xlsx]Hoja4'!$B$63:$C$74</c:f>
              <c:multiLvlStrCache>
                <c:ptCount val="12"/>
                <c:lvl>
                  <c:pt idx="2">
                    <c:v>Fortalecimiento y Dotación de Laboratorios, Talleres, Centros y Aulas</c:v>
                  </c:pt>
                  <c:pt idx="3">
                    <c:v>Fortalecimiento a la Promoción para la Excelencia Académica.</c:v>
                  </c:pt>
                  <c:pt idx="4">
                    <c:v>Fortalecimiento y promoción de la investigación y desarrollo científico </c:v>
                  </c:pt>
                  <c:pt idx="5">
                    <c:v>Fortalecimiento, fomento y desarrollo de entornos virtuales en la UD</c:v>
                  </c:pt>
                  <c:pt idx="6">
                    <c:v>Consolidación del modelo de servicios CRAI</c:v>
                  </c:pt>
                  <c:pt idx="7">
                    <c:v>Desarrollo y Fortalecimiento de los Doctorados </c:v>
                  </c:pt>
                  <c:pt idx="8">
                    <c:v>Dotación de los laboratorios del proyecto Ensueño</c:v>
                  </c:pt>
                  <c:pt idx="9">
                    <c:v>Fortalecimiento y Ampliación de la infraestructura física </c:v>
                  </c:pt>
                  <c:pt idx="10">
                    <c:v>Fortalecimiento y modernización de la Infraestructura tecnológica</c:v>
                  </c:pt>
                  <c:pt idx="11">
                    <c:v>Implementación y establecimiento de la gobernanza entre los diferentes servicios TI</c:v>
                  </c:pt>
                </c:lvl>
                <c:lvl>
                  <c:pt idx="2">
                    <c:v>7821</c:v>
                  </c:pt>
                  <c:pt idx="3">
                    <c:v>7866</c:v>
                  </c:pt>
                  <c:pt idx="4">
                    <c:v>7875</c:v>
                  </c:pt>
                  <c:pt idx="5">
                    <c:v>7878</c:v>
                  </c:pt>
                  <c:pt idx="6">
                    <c:v>7889</c:v>
                  </c:pt>
                  <c:pt idx="7">
                    <c:v>7892</c:v>
                  </c:pt>
                  <c:pt idx="8">
                    <c:v>7894</c:v>
                  </c:pt>
                  <c:pt idx="9">
                    <c:v>7896</c:v>
                  </c:pt>
                  <c:pt idx="10">
                    <c:v>7899</c:v>
                  </c:pt>
                  <c:pt idx="11">
                    <c:v>7900</c:v>
                  </c:pt>
                </c:lvl>
              </c:multiLvlStrCache>
            </c:multiLvlStrRef>
          </c:cat>
          <c:val>
            <c:numRef>
              <c:f>'[Copia de CONSTRUCCION POAI 2023 v3 ajuste cifras cerradas (4).xlsx]Hoja4'!$E$63:$E$74</c:f>
            </c:numRef>
          </c:val>
          <c:extLst>
            <c:ext xmlns:c16="http://schemas.microsoft.com/office/drawing/2014/chart" uri="{C3380CC4-5D6E-409C-BE32-E72D297353CC}">
              <c16:uniqueId val="{00000001-BBE3-4921-9F5F-20DC8D5DD02C}"/>
            </c:ext>
          </c:extLst>
        </c:ser>
        <c:ser>
          <c:idx val="2"/>
          <c:order val="2"/>
          <c:tx>
            <c:strRef>
              <c:f>'[Copia de CONSTRUCCION POAI 2023 v3 ajuste cifras cerradas (4).xlsx]Hoja4'!$F$62</c:f>
              <c:strCache>
                <c:ptCount val="1"/>
                <c:pt idx="0">
                  <c:v>Estampilla</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'[Copia de CONSTRUCCION POAI 2023 v3 ajuste cifras cerradas (4).xlsx]Hoja4'!$B$63:$C$74</c:f>
              <c:multiLvlStrCache>
                <c:ptCount val="12"/>
                <c:lvl>
                  <c:pt idx="2">
                    <c:v>Fortalecimiento y Dotación de Laboratorios, Talleres, Centros y Aulas</c:v>
                  </c:pt>
                  <c:pt idx="3">
                    <c:v>Fortalecimiento a la Promoción para la Excelencia Académica.</c:v>
                  </c:pt>
                  <c:pt idx="4">
                    <c:v>Fortalecimiento y promoción de la investigación y desarrollo científico </c:v>
                  </c:pt>
                  <c:pt idx="5">
                    <c:v>Fortalecimiento, fomento y desarrollo de entornos virtuales en la UD</c:v>
                  </c:pt>
                  <c:pt idx="6">
                    <c:v>Consolidación del modelo de servicios CRAI</c:v>
                  </c:pt>
                  <c:pt idx="7">
                    <c:v>Desarrollo y Fortalecimiento de los Doctorados </c:v>
                  </c:pt>
                  <c:pt idx="8">
                    <c:v>Dotación de los laboratorios del proyecto Ensueño</c:v>
                  </c:pt>
                  <c:pt idx="9">
                    <c:v>Fortalecimiento y Ampliación de la infraestructura física </c:v>
                  </c:pt>
                  <c:pt idx="10">
                    <c:v>Fortalecimiento y modernización de la Infraestructura tecnológica</c:v>
                  </c:pt>
                  <c:pt idx="11">
                    <c:v>Implementación y establecimiento de la gobernanza entre los diferentes servicios TI</c:v>
                  </c:pt>
                </c:lvl>
                <c:lvl>
                  <c:pt idx="2">
                    <c:v>7821</c:v>
                  </c:pt>
                  <c:pt idx="3">
                    <c:v>7866</c:v>
                  </c:pt>
                  <c:pt idx="4">
                    <c:v>7875</c:v>
                  </c:pt>
                  <c:pt idx="5">
                    <c:v>7878</c:v>
                  </c:pt>
                  <c:pt idx="6">
                    <c:v>7889</c:v>
                  </c:pt>
                  <c:pt idx="7">
                    <c:v>7892</c:v>
                  </c:pt>
                  <c:pt idx="8">
                    <c:v>7894</c:v>
                  </c:pt>
                  <c:pt idx="9">
                    <c:v>7896</c:v>
                  </c:pt>
                  <c:pt idx="10">
                    <c:v>7899</c:v>
                  </c:pt>
                  <c:pt idx="11">
                    <c:v>7900</c:v>
                  </c:pt>
                </c:lvl>
              </c:multiLvlStrCache>
            </c:multiLvlStrRef>
          </c:cat>
          <c:val>
            <c:numRef>
              <c:f>'[Copia de CONSTRUCCION POAI 2023 v3 ajuste cifras cerradas (4).xlsx]Hoja4'!$F$63:$F$74</c:f>
            </c:numRef>
          </c:val>
          <c:extLst>
            <c:ext xmlns:c16="http://schemas.microsoft.com/office/drawing/2014/chart" uri="{C3380CC4-5D6E-409C-BE32-E72D297353CC}">
              <c16:uniqueId val="{00000002-BBE3-4921-9F5F-20DC8D5DD02C}"/>
            </c:ext>
          </c:extLst>
        </c:ser>
        <c:ser>
          <c:idx val="3"/>
          <c:order val="3"/>
          <c:tx>
            <c:strRef>
              <c:f>'[Copia de CONSTRUCCION POAI 2023 v3 ajuste cifras cerradas (4).xlsx]Hoja4'!$G$62</c:f>
              <c:strCache>
                <c:ptCount val="1"/>
                <c:pt idx="0">
                  <c:v>ProUnal</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'[Copia de CONSTRUCCION POAI 2023 v3 ajuste cifras cerradas (4).xlsx]Hoja4'!$B$63:$C$74</c:f>
              <c:multiLvlStrCache>
                <c:ptCount val="12"/>
                <c:lvl>
                  <c:pt idx="2">
                    <c:v>Fortalecimiento y Dotación de Laboratorios, Talleres, Centros y Aulas</c:v>
                  </c:pt>
                  <c:pt idx="3">
                    <c:v>Fortalecimiento a la Promoción para la Excelencia Académica.</c:v>
                  </c:pt>
                  <c:pt idx="4">
                    <c:v>Fortalecimiento y promoción de la investigación y desarrollo científico </c:v>
                  </c:pt>
                  <c:pt idx="5">
                    <c:v>Fortalecimiento, fomento y desarrollo de entornos virtuales en la UD</c:v>
                  </c:pt>
                  <c:pt idx="6">
                    <c:v>Consolidación del modelo de servicios CRAI</c:v>
                  </c:pt>
                  <c:pt idx="7">
                    <c:v>Desarrollo y Fortalecimiento de los Doctorados </c:v>
                  </c:pt>
                  <c:pt idx="8">
                    <c:v>Dotación de los laboratorios del proyecto Ensueño</c:v>
                  </c:pt>
                  <c:pt idx="9">
                    <c:v>Fortalecimiento y Ampliación de la infraestructura física </c:v>
                  </c:pt>
                  <c:pt idx="10">
                    <c:v>Fortalecimiento y modernización de la Infraestructura tecnológica</c:v>
                  </c:pt>
                  <c:pt idx="11">
                    <c:v>Implementación y establecimiento de la gobernanza entre los diferentes servicios TI</c:v>
                  </c:pt>
                </c:lvl>
                <c:lvl>
                  <c:pt idx="2">
                    <c:v>7821</c:v>
                  </c:pt>
                  <c:pt idx="3">
                    <c:v>7866</c:v>
                  </c:pt>
                  <c:pt idx="4">
                    <c:v>7875</c:v>
                  </c:pt>
                  <c:pt idx="5">
                    <c:v>7878</c:v>
                  </c:pt>
                  <c:pt idx="6">
                    <c:v>7889</c:v>
                  </c:pt>
                  <c:pt idx="7">
                    <c:v>7892</c:v>
                  </c:pt>
                  <c:pt idx="8">
                    <c:v>7894</c:v>
                  </c:pt>
                  <c:pt idx="9">
                    <c:v>7896</c:v>
                  </c:pt>
                  <c:pt idx="10">
                    <c:v>7899</c:v>
                  </c:pt>
                  <c:pt idx="11">
                    <c:v>7900</c:v>
                  </c:pt>
                </c:lvl>
              </c:multiLvlStrCache>
            </c:multiLvlStrRef>
          </c:cat>
          <c:val>
            <c:numRef>
              <c:f>'[Copia de CONSTRUCCION POAI 2023 v3 ajuste cifras cerradas (4).xlsx]Hoja4'!$G$63:$G$74</c:f>
            </c:numRef>
          </c:val>
          <c:extLst>
            <c:ext xmlns:c16="http://schemas.microsoft.com/office/drawing/2014/chart" uri="{C3380CC4-5D6E-409C-BE32-E72D297353CC}">
              <c16:uniqueId val="{00000003-BBE3-4921-9F5F-20DC8D5DD02C}"/>
            </c:ext>
          </c:extLst>
        </c:ser>
        <c:ser>
          <c:idx val="4"/>
          <c:order val="4"/>
          <c:tx>
            <c:strRef>
              <c:f>'[Copia de CONSTRUCCION POAI 2023 v3 ajuste cifras cerradas (4).xlsx]Hoja4'!$H$62</c:f>
              <c:strCache>
                <c:ptCount val="1"/>
                <c:pt idx="0">
                  <c:v>PRESUPUESTO SEGÚN PROYECCIÓN FUENTES 2023</c:v>
                </c:pt>
              </c:strCache>
            </c:strRef>
          </c:tx>
          <c:spPr>
            <a:effectLst>
              <a:outerShdw blurRad="50800" dist="38100" dir="2700000" algn="tl" rotWithShape="0">
                <a:prstClr val="black">
                  <a:alpha val="40000"/>
                </a:prstClr>
              </a:outerShdw>
            </a:effectLst>
          </c:spPr>
          <c:explosion val="22"/>
          <c:dPt>
            <c:idx val="0"/>
            <c:bubble3D val="0"/>
            <c:spPr>
              <a:solidFill>
                <a:schemeClr val="accent1"/>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05-BBE3-4921-9F5F-20DC8D5DD02C}"/>
              </c:ext>
            </c:extLst>
          </c:dPt>
          <c:dPt>
            <c:idx val="1"/>
            <c:bubble3D val="0"/>
            <c:spPr>
              <a:solidFill>
                <a:schemeClr val="accent2"/>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07-BBE3-4921-9F5F-20DC8D5DD02C}"/>
              </c:ext>
            </c:extLst>
          </c:dPt>
          <c:dPt>
            <c:idx val="2"/>
            <c:bubble3D val="0"/>
            <c:spPr>
              <a:solidFill>
                <a:srgbClr val="00B0F0"/>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09-BBE3-4921-9F5F-20DC8D5DD02C}"/>
              </c:ext>
            </c:extLst>
          </c:dPt>
          <c:dPt>
            <c:idx val="3"/>
            <c:bubble3D val="0"/>
            <c:spPr>
              <a:solidFill>
                <a:srgbClr val="74AD17"/>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0B-BBE3-4921-9F5F-20DC8D5DD02C}"/>
              </c:ext>
            </c:extLst>
          </c:dPt>
          <c:dPt>
            <c:idx val="4"/>
            <c:bubble3D val="0"/>
            <c:spPr>
              <a:solidFill>
                <a:srgbClr val="FF6600"/>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0D-BBE3-4921-9F5F-20DC8D5DD02C}"/>
              </c:ext>
            </c:extLst>
          </c:dPt>
          <c:dPt>
            <c:idx val="5"/>
            <c:bubble3D val="0"/>
            <c:spPr>
              <a:solidFill>
                <a:srgbClr val="6699FF"/>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0F-BBE3-4921-9F5F-20DC8D5DD02C}"/>
              </c:ext>
            </c:extLst>
          </c:dPt>
          <c:dPt>
            <c:idx val="6"/>
            <c:bubble3D val="0"/>
            <c:spPr>
              <a:solidFill>
                <a:srgbClr val="FF9966"/>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11-BBE3-4921-9F5F-20DC8D5DD02C}"/>
              </c:ext>
            </c:extLst>
          </c:dPt>
          <c:dPt>
            <c:idx val="7"/>
            <c:bubble3D val="0"/>
            <c:spPr>
              <a:solidFill>
                <a:srgbClr val="FFC000"/>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13-BBE3-4921-9F5F-20DC8D5DD02C}"/>
              </c:ext>
            </c:extLst>
          </c:dPt>
          <c:dPt>
            <c:idx val="8"/>
            <c:bubble3D val="0"/>
            <c:spPr>
              <a:solidFill>
                <a:srgbClr val="00B050"/>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15-BBE3-4921-9F5F-20DC8D5DD02C}"/>
              </c:ext>
            </c:extLst>
          </c:dPt>
          <c:dPt>
            <c:idx val="9"/>
            <c:bubble3D val="0"/>
            <c:spPr>
              <a:solidFill>
                <a:schemeClr val="accent1">
                  <a:lumMod val="40000"/>
                  <a:lumOff val="60000"/>
                </a:schemeClr>
              </a:solidFill>
              <a:ln w="25400">
                <a:solidFill>
                  <a:schemeClr val="bg1"/>
                </a:solidFill>
              </a:ln>
              <a:effectLst>
                <a:outerShdw blurRad="50800" dist="38100" dir="2700000" algn="tl" rotWithShape="0">
                  <a:prstClr val="black">
                    <a:alpha val="40000"/>
                  </a:prstClr>
                </a:outerShdw>
              </a:effectLst>
              <a:sp3d contourW="25400">
                <a:contourClr>
                  <a:schemeClr val="bg1"/>
                </a:contourClr>
              </a:sp3d>
            </c:spPr>
            <c:extLst>
              <c:ext xmlns:c16="http://schemas.microsoft.com/office/drawing/2014/chart" uri="{C3380CC4-5D6E-409C-BE32-E72D297353CC}">
                <c16:uniqueId val="{00000017-BBE3-4921-9F5F-20DC8D5DD02C}"/>
              </c:ext>
            </c:extLst>
          </c:dPt>
          <c:dPt>
            <c:idx val="10"/>
            <c:bubble3D val="0"/>
            <c:spPr>
              <a:solidFill>
                <a:srgbClr val="0066FF"/>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19-BBE3-4921-9F5F-20DC8D5DD02C}"/>
              </c:ext>
            </c:extLst>
          </c:dPt>
          <c:dPt>
            <c:idx val="11"/>
            <c:bubble3D val="0"/>
            <c:spPr>
              <a:solidFill>
                <a:srgbClr val="C00000"/>
              </a:solidFill>
              <a:ln w="25400">
                <a:solidFill>
                  <a:schemeClr val="lt1"/>
                </a:solidFill>
              </a:ln>
              <a:effectLst>
                <a:outerShdw blurRad="50800" dist="38100" dir="2700000" algn="tl" rotWithShape="0">
                  <a:prstClr val="black">
                    <a:alpha val="40000"/>
                  </a:prstClr>
                </a:outerShdw>
              </a:effectLst>
              <a:sp3d contourW="25400">
                <a:contourClr>
                  <a:schemeClr val="lt1"/>
                </a:contourClr>
              </a:sp3d>
            </c:spPr>
            <c:extLst>
              <c:ext xmlns:c16="http://schemas.microsoft.com/office/drawing/2014/chart" uri="{C3380CC4-5D6E-409C-BE32-E72D297353CC}">
                <c16:uniqueId val="{0000001B-BBE3-4921-9F5F-20DC8D5DD02C}"/>
              </c:ext>
            </c:extLst>
          </c:dPt>
          <c:dLbls>
            <c:dLbl>
              <c:idx val="2"/>
              <c:layout>
                <c:manualLayout>
                  <c:x val="8.6638746882834849E-2"/>
                  <c:y val="4.700583133104407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B188F189-B78B-4385-A2FF-5180060A1BB6}" type="CATEGORYNAME">
                      <a:rPr lang="es-MX" sz="1400" dirty="0">
                        <a:solidFill>
                          <a:schemeClr val="tx1"/>
                        </a:solidFill>
                      </a:rPr>
                      <a:pPr>
                        <a:defRPr sz="1400" b="1">
                          <a:solidFill>
                            <a:schemeClr val="tx1"/>
                          </a:solidFill>
                        </a:defRPr>
                      </a:pPr>
                      <a:t>[NOMBRE DE CATEGORÍA]</a:t>
                    </a:fld>
                    <a:r>
                      <a:rPr lang="es-MX" sz="1400" baseline="0" dirty="0">
                        <a:solidFill>
                          <a:schemeClr val="tx1"/>
                        </a:solidFill>
                      </a:rPr>
                      <a:t>;        </a:t>
                    </a:r>
                  </a:p>
                  <a:p>
                    <a:pPr>
                      <a:defRPr sz="1400" b="1">
                        <a:solidFill>
                          <a:schemeClr val="tx1"/>
                        </a:solidFill>
                      </a:defRPr>
                    </a:pPr>
                    <a:r>
                      <a:rPr lang="es-MX" sz="1400" baseline="0" dirty="0">
                        <a:solidFill>
                          <a:schemeClr val="tx1"/>
                        </a:solidFill>
                      </a:rPr>
                      <a:t> $</a:t>
                    </a:r>
                    <a:fld id="{F4467493-30A1-436A-AB8B-3034CC3516DD}" type="VALUE">
                      <a:rPr lang="es-MX" sz="1400" baseline="0" smtClean="0">
                        <a:solidFill>
                          <a:schemeClr val="tx1"/>
                        </a:solidFill>
                      </a:rPr>
                      <a:pPr>
                        <a:defRPr sz="1400" b="1">
                          <a:solidFill>
                            <a:schemeClr val="tx1"/>
                          </a:solidFill>
                        </a:defRPr>
                      </a:pPr>
                      <a:t>[VALOR]</a:t>
                    </a:fld>
                    <a:endParaRPr lang="es-MX" sz="14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layout>
                    <c:manualLayout>
                      <c:w val="0.24625132268776742"/>
                      <c:h val="0.11832474601221471"/>
                    </c:manualLayout>
                  </c15:layout>
                  <c15:dlblFieldTable/>
                  <c15:showDataLabelsRange val="0"/>
                </c:ext>
                <c:ext xmlns:c16="http://schemas.microsoft.com/office/drawing/2014/chart" uri="{C3380CC4-5D6E-409C-BE32-E72D297353CC}">
                  <c16:uniqueId val="{00000009-BBE3-4921-9F5F-20DC8D5DD02C}"/>
                </c:ext>
              </c:extLst>
            </c:dLbl>
            <c:dLbl>
              <c:idx val="3"/>
              <c:layout>
                <c:manualLayout>
                  <c:x val="3.121860198076647E-2"/>
                  <c:y val="9.7182002571839635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53532448-C584-4E7B-A208-E8FE849DE605}" type="CATEGORYNAME">
                      <a:rPr lang="es-MX" sz="1400">
                        <a:solidFill>
                          <a:schemeClr val="tx1"/>
                        </a:solidFill>
                      </a:rPr>
                      <a:pPr>
                        <a:defRPr sz="1400" b="1">
                          <a:solidFill>
                            <a:schemeClr val="tx1"/>
                          </a:solidFill>
                        </a:defRPr>
                      </a:pPr>
                      <a:t>[NOMBRE DE CATEGORÍA]</a:t>
                    </a:fld>
                    <a:r>
                      <a:rPr lang="es-MX" sz="1400" baseline="0" dirty="0">
                        <a:solidFill>
                          <a:schemeClr val="tx1"/>
                        </a:solidFill>
                      </a:rPr>
                      <a:t>;</a:t>
                    </a:r>
                  </a:p>
                  <a:p>
                    <a:pPr>
                      <a:defRPr sz="1400" b="1">
                        <a:solidFill>
                          <a:schemeClr val="tx1"/>
                        </a:solidFill>
                      </a:defRPr>
                    </a:pPr>
                    <a:r>
                      <a:rPr lang="es-MX" sz="1400" baseline="0" dirty="0">
                        <a:solidFill>
                          <a:schemeClr val="tx1"/>
                        </a:solidFill>
                      </a:rPr>
                      <a:t> $</a:t>
                    </a:r>
                    <a:fld id="{D11135C8-C1E4-4C2D-B44E-F2F41A100192}" type="VALUE">
                      <a:rPr lang="es-MX" sz="1400" baseline="0" smtClean="0">
                        <a:solidFill>
                          <a:schemeClr val="tx1"/>
                        </a:solidFill>
                      </a:rPr>
                      <a:pPr>
                        <a:defRPr sz="1400" b="1">
                          <a:solidFill>
                            <a:schemeClr val="tx1"/>
                          </a:solidFill>
                        </a:defRPr>
                      </a:pPr>
                      <a:t>[VALOR]</a:t>
                    </a:fld>
                    <a:endParaRPr lang="es-MX" sz="14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layout>
                    <c:manualLayout>
                      <c:w val="0.21307324650656165"/>
                      <c:h val="0.12674350501163378"/>
                    </c:manualLayout>
                  </c15:layout>
                  <c15:dlblFieldTable/>
                  <c15:showDataLabelsRange val="0"/>
                </c:ext>
                <c:ext xmlns:c16="http://schemas.microsoft.com/office/drawing/2014/chart" uri="{C3380CC4-5D6E-409C-BE32-E72D297353CC}">
                  <c16:uniqueId val="{0000000B-BBE3-4921-9F5F-20DC8D5DD02C}"/>
                </c:ext>
              </c:extLst>
            </c:dLbl>
            <c:dLbl>
              <c:idx val="4"/>
              <c:layout>
                <c:manualLayout>
                  <c:x val="2.574511055212466E-2"/>
                  <c:y val="-3.590048371308129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fld id="{D72CCAE7-6E8F-43F2-A2A4-13B89301F97C}" type="CATEGORYNAME">
                      <a:rPr lang="es-MX">
                        <a:solidFill>
                          <a:schemeClr val="tx1"/>
                        </a:solidFill>
                      </a:rPr>
                      <a:pPr>
                        <a:defRPr sz="1400" b="1">
                          <a:solidFill>
                            <a:schemeClr val="tx1"/>
                          </a:solidFill>
                        </a:defRPr>
                      </a:pPr>
                      <a:t>[NOMBRE DE CATEGORÍA]</a:t>
                    </a:fld>
                    <a:r>
                      <a:rPr lang="es-MX" baseline="0" dirty="0">
                        <a:solidFill>
                          <a:schemeClr val="tx1"/>
                        </a:solidFill>
                      </a:rPr>
                      <a:t>;          $</a:t>
                    </a:r>
                    <a:fld id="{3D635196-D4EC-465B-A6B2-2DB924498F32}" type="VALUE">
                      <a:rPr lang="es-MX" baseline="0" smtClean="0">
                        <a:solidFill>
                          <a:schemeClr val="tx1"/>
                        </a:solidFill>
                      </a:rPr>
                      <a:pPr>
                        <a:defRPr sz="1400" b="1">
                          <a:solidFill>
                            <a:schemeClr val="tx1"/>
                          </a:solidFill>
                        </a:defRPr>
                      </a:pPr>
                      <a:t>[VALOR]</a:t>
                    </a:fld>
                    <a:endParaRPr lang="es-MX"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layout>
                    <c:manualLayout>
                      <c:w val="0.194782503607552"/>
                      <c:h val="0.10918975642932199"/>
                    </c:manualLayout>
                  </c15:layout>
                  <c15:dlblFieldTable/>
                  <c15:showDataLabelsRange val="0"/>
                </c:ext>
                <c:ext xmlns:c16="http://schemas.microsoft.com/office/drawing/2014/chart" uri="{C3380CC4-5D6E-409C-BE32-E72D297353CC}">
                  <c16:uniqueId val="{0000000D-BBE3-4921-9F5F-20DC8D5DD02C}"/>
                </c:ext>
              </c:extLst>
            </c:dLbl>
            <c:dLbl>
              <c:idx val="5"/>
              <c:layout>
                <c:manualLayout>
                  <c:x val="5.5917848666105149E-2"/>
                  <c:y val="-2.6538315484601189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3ECDE23A-28E7-49E9-B4C3-BFCCE02804FA}" type="CATEGORYNAME">
                      <a:rPr lang="es-MX" sz="1400">
                        <a:solidFill>
                          <a:schemeClr val="tx1"/>
                        </a:solidFill>
                      </a:rPr>
                      <a:pPr>
                        <a:defRPr sz="1400" b="1">
                          <a:solidFill>
                            <a:schemeClr val="tx1"/>
                          </a:solidFill>
                        </a:defRPr>
                      </a:pPr>
                      <a:t>[NOMBRE DE CATEGORÍA]</a:t>
                    </a:fld>
                    <a:r>
                      <a:rPr lang="es-MX" sz="1400" baseline="0" dirty="0">
                        <a:solidFill>
                          <a:schemeClr val="tx1"/>
                        </a:solidFill>
                      </a:rPr>
                      <a:t>; </a:t>
                    </a:r>
                  </a:p>
                  <a:p>
                    <a:pPr>
                      <a:defRPr sz="1400" b="1">
                        <a:solidFill>
                          <a:schemeClr val="tx1"/>
                        </a:solidFill>
                      </a:defRPr>
                    </a:pPr>
                    <a:r>
                      <a:rPr lang="es-MX" sz="1400" baseline="0" dirty="0">
                        <a:solidFill>
                          <a:schemeClr val="tx1"/>
                        </a:solidFill>
                      </a:rPr>
                      <a:t>$</a:t>
                    </a:r>
                    <a:fld id="{F2A1B215-A25F-4543-ADCF-1562A415D369}" type="VALUE">
                      <a:rPr lang="es-MX" sz="1400" baseline="0" smtClean="0">
                        <a:solidFill>
                          <a:schemeClr val="tx1"/>
                        </a:solidFill>
                      </a:rPr>
                      <a:pPr>
                        <a:defRPr sz="1400" b="1">
                          <a:solidFill>
                            <a:schemeClr val="tx1"/>
                          </a:solidFill>
                        </a:defRPr>
                      </a:pPr>
                      <a:t>[VALOR]</a:t>
                    </a:fld>
                    <a:endParaRPr lang="es-MX" sz="14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layout>
                    <c:manualLayout>
                      <c:w val="0.21729353052788367"/>
                      <c:h val="0.12936984224074818"/>
                    </c:manualLayout>
                  </c15:layout>
                  <c15:dlblFieldTable/>
                  <c15:showDataLabelsRange val="0"/>
                </c:ext>
                <c:ext xmlns:c16="http://schemas.microsoft.com/office/drawing/2014/chart" uri="{C3380CC4-5D6E-409C-BE32-E72D297353CC}">
                  <c16:uniqueId val="{0000000F-BBE3-4921-9F5F-20DC8D5DD02C}"/>
                </c:ext>
              </c:extLst>
            </c:dLbl>
            <c:dLbl>
              <c:idx val="6"/>
              <c:layout>
                <c:manualLayout>
                  <c:x val="4.6462513714673088E-2"/>
                  <c:y val="2.939206899386950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666A3329-36AB-4113-A8C3-968777823870}" type="CATEGORYNAME">
                      <a:rPr lang="es-MX" sz="1400">
                        <a:solidFill>
                          <a:schemeClr val="tx1"/>
                        </a:solidFill>
                      </a:rPr>
                      <a:pPr>
                        <a:defRPr sz="1400" b="1">
                          <a:solidFill>
                            <a:schemeClr val="tx1"/>
                          </a:solidFill>
                        </a:defRPr>
                      </a:pPr>
                      <a:t>[NOMBRE DE CATEGORÍA]</a:t>
                    </a:fld>
                    <a:r>
                      <a:rPr lang="es-MX" sz="1400" baseline="0" dirty="0">
                        <a:solidFill>
                          <a:schemeClr val="tx1"/>
                        </a:solidFill>
                      </a:rPr>
                      <a:t>; </a:t>
                    </a:r>
                  </a:p>
                  <a:p>
                    <a:pPr>
                      <a:defRPr sz="1400" b="1">
                        <a:solidFill>
                          <a:schemeClr val="tx1"/>
                        </a:solidFill>
                      </a:defRPr>
                    </a:pPr>
                    <a:r>
                      <a:rPr lang="es-MX" sz="1400" baseline="0" dirty="0">
                        <a:solidFill>
                          <a:schemeClr val="tx1"/>
                        </a:solidFill>
                      </a:rPr>
                      <a:t>$</a:t>
                    </a:r>
                    <a:fld id="{3B3A5DD6-C034-4AB6-810D-729B26A80D82}" type="VALUE">
                      <a:rPr lang="es-MX" sz="1400" baseline="0" smtClean="0">
                        <a:solidFill>
                          <a:schemeClr val="tx1"/>
                        </a:solidFill>
                      </a:rPr>
                      <a:pPr>
                        <a:defRPr sz="1400" b="1">
                          <a:solidFill>
                            <a:schemeClr val="tx1"/>
                          </a:solidFill>
                        </a:defRPr>
                      </a:pPr>
                      <a:t>[VALOR]</a:t>
                    </a:fld>
                    <a:endParaRPr lang="es-MX" sz="14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layout>
                    <c:manualLayout>
                      <c:w val="0.19901443374451641"/>
                      <c:h val="0.12071835978918963"/>
                    </c:manualLayout>
                  </c15:layout>
                  <c15:dlblFieldTable/>
                  <c15:showDataLabelsRange val="0"/>
                </c:ext>
                <c:ext xmlns:c16="http://schemas.microsoft.com/office/drawing/2014/chart" uri="{C3380CC4-5D6E-409C-BE32-E72D297353CC}">
                  <c16:uniqueId val="{00000011-BBE3-4921-9F5F-20DC8D5DD02C}"/>
                </c:ext>
              </c:extLst>
            </c:dLbl>
            <c:dLbl>
              <c:idx val="7"/>
              <c:layout>
                <c:manualLayout>
                  <c:x val="-3.9849074877694443E-2"/>
                  <c:y val="3.6698539798957985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fld id="{7D08C0CC-7FCC-4141-BEEE-7DCA819EC112}" type="CATEGORYNAME">
                      <a:rPr lang="es-MX">
                        <a:solidFill>
                          <a:schemeClr val="tx1"/>
                        </a:solidFill>
                      </a:rPr>
                      <a:pPr>
                        <a:defRPr sz="1400" b="1">
                          <a:solidFill>
                            <a:schemeClr val="tx1"/>
                          </a:solidFill>
                        </a:defRPr>
                      </a:pPr>
                      <a:t>[NOMBRE DE CATEGORÍA]</a:t>
                    </a:fld>
                    <a:r>
                      <a:rPr lang="es-MX" baseline="0" dirty="0">
                        <a:solidFill>
                          <a:schemeClr val="tx1"/>
                        </a:solidFill>
                      </a:rPr>
                      <a:t>; $</a:t>
                    </a:r>
                    <a:fld id="{7007D1F6-E5B0-4701-B293-8EA9DFF47556}" type="VALUE">
                      <a:rPr lang="es-MX" baseline="0" smtClean="0">
                        <a:solidFill>
                          <a:schemeClr val="tx1"/>
                        </a:solidFill>
                      </a:rPr>
                      <a:pPr>
                        <a:defRPr sz="1400" b="1">
                          <a:solidFill>
                            <a:schemeClr val="tx1"/>
                          </a:solidFill>
                        </a:defRPr>
                      </a:pPr>
                      <a:t>[VALOR]</a:t>
                    </a:fld>
                    <a:endParaRPr lang="es-MX"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BBE3-4921-9F5F-20DC8D5DD02C}"/>
                </c:ext>
              </c:extLst>
            </c:dLbl>
            <c:dLbl>
              <c:idx val="8"/>
              <c:layout>
                <c:manualLayout>
                  <c:x val="-2.2108900571318191E-2"/>
                  <c:y val="8.3159424436406067E-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fld id="{05D43A26-3867-4FDD-8049-1A2843244A25}" type="CATEGORYNAME">
                      <a:rPr lang="es-MX">
                        <a:solidFill>
                          <a:schemeClr val="tx1"/>
                        </a:solidFill>
                      </a:rPr>
                      <a:pPr>
                        <a:defRPr sz="1400" b="1">
                          <a:solidFill>
                            <a:schemeClr val="tx1"/>
                          </a:solidFill>
                        </a:defRPr>
                      </a:pPr>
                      <a:t>[NOMBRE DE CATEGORÍA]</a:t>
                    </a:fld>
                    <a:r>
                      <a:rPr lang="es-MX" baseline="0" dirty="0">
                        <a:solidFill>
                          <a:schemeClr val="tx1"/>
                        </a:solidFill>
                      </a:rPr>
                      <a:t>; $</a:t>
                    </a:r>
                    <a:fld id="{DE7969E2-5204-494C-8980-4A140C0DAA92}" type="VALUE">
                      <a:rPr lang="es-MX" baseline="0" smtClean="0">
                        <a:solidFill>
                          <a:schemeClr val="tx1"/>
                        </a:solidFill>
                      </a:rPr>
                      <a:pPr>
                        <a:defRPr sz="1400" b="1">
                          <a:solidFill>
                            <a:schemeClr val="tx1"/>
                          </a:solidFill>
                        </a:defRPr>
                      </a:pPr>
                      <a:t>[VALOR]</a:t>
                    </a:fld>
                    <a:endParaRPr lang="es-MX"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BE3-4921-9F5F-20DC8D5DD02C}"/>
                </c:ext>
              </c:extLst>
            </c:dLbl>
            <c:dLbl>
              <c:idx val="9"/>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C9E4C38D-22A9-414A-B325-C681E3CC59D6}" type="CATEGORYNAME">
                      <a:rPr lang="es-MX">
                        <a:solidFill>
                          <a:schemeClr val="tx1"/>
                        </a:solidFill>
                      </a:rPr>
                      <a:pPr>
                        <a:defRPr sz="1400" b="1">
                          <a:solidFill>
                            <a:schemeClr val="tx1"/>
                          </a:solidFill>
                        </a:defRPr>
                      </a:pPr>
                      <a:t>[NOMBRE DE CATEGORÍA]</a:t>
                    </a:fld>
                    <a:r>
                      <a:rPr lang="es-MX" baseline="0">
                        <a:solidFill>
                          <a:schemeClr val="tx1"/>
                        </a:solidFill>
                      </a:rPr>
                      <a:t>; $</a:t>
                    </a:r>
                    <a:fld id="{63D33B3D-5089-4629-9FF0-42DA9A44BD8F}" type="VALUE">
                      <a:rPr lang="es-MX" baseline="0" smtClean="0">
                        <a:solidFill>
                          <a:schemeClr val="tx1"/>
                        </a:solidFill>
                      </a:rPr>
                      <a:pPr>
                        <a:defRPr sz="1400" b="1">
                          <a:solidFill>
                            <a:schemeClr val="tx1"/>
                          </a:solidFill>
                        </a:defRPr>
                      </a:pPr>
                      <a:t>[VALOR]</a:t>
                    </a:fld>
                    <a:endParaRPr lang="es-MX" baseline="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layout>
                    <c:manualLayout>
                      <c:w val="0.15526223332986591"/>
                      <c:h val="0.11367645546815357"/>
                    </c:manualLayout>
                  </c15:layout>
                  <c15:dlblFieldTable/>
                  <c15:showDataLabelsRange val="0"/>
                </c:ext>
                <c:ext xmlns:c16="http://schemas.microsoft.com/office/drawing/2014/chart" uri="{C3380CC4-5D6E-409C-BE32-E72D297353CC}">
                  <c16:uniqueId val="{00000017-BBE3-4921-9F5F-20DC8D5DD02C}"/>
                </c:ext>
              </c:extLst>
            </c:dLbl>
            <c:dLbl>
              <c:idx val="10"/>
              <c:layout>
                <c:manualLayout>
                  <c:x val="-6.4443140675686905E-2"/>
                  <c:y val="0"/>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fld id="{0D04FF75-B0CB-451A-AD8E-55785BBD6B89}" type="CATEGORYNAME">
                      <a:rPr lang="es-MX">
                        <a:solidFill>
                          <a:schemeClr val="tx1"/>
                        </a:solidFill>
                      </a:rPr>
                      <a:pPr>
                        <a:defRPr sz="1400" b="1">
                          <a:solidFill>
                            <a:schemeClr val="tx1"/>
                          </a:solidFill>
                        </a:defRPr>
                      </a:pPr>
                      <a:t>[NOMBRE DE CATEGORÍA]</a:t>
                    </a:fld>
                    <a:r>
                      <a:rPr lang="es-MX" baseline="0">
                        <a:solidFill>
                          <a:schemeClr val="tx1"/>
                        </a:solidFill>
                      </a:rPr>
                      <a:t>; $</a:t>
                    </a:r>
                    <a:fld id="{1B01A538-C746-4E89-859C-1C5DCF718CA6}" type="VALUE">
                      <a:rPr lang="es-MX" baseline="0" smtClean="0">
                        <a:solidFill>
                          <a:schemeClr val="tx1"/>
                        </a:solidFill>
                      </a:rPr>
                      <a:pPr>
                        <a:defRPr sz="1400" b="1">
                          <a:solidFill>
                            <a:schemeClr val="tx1"/>
                          </a:solidFill>
                        </a:defRPr>
                      </a:pPr>
                      <a:t>[VALOR]</a:t>
                    </a:fld>
                    <a:endParaRPr lang="es-MX" baseline="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BBE3-4921-9F5F-20DC8D5DD02C}"/>
                </c:ext>
              </c:extLst>
            </c:dLbl>
            <c:dLbl>
              <c:idx val="11"/>
              <c:layout>
                <c:manualLayout>
                  <c:x val="2.7877508228803864E-2"/>
                  <c:y val="3.2694555776238858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fld id="{64C296D5-D7DA-4718-ADE8-9187B1E8C92E}" type="CATEGORYNAME">
                      <a:rPr lang="es-MX">
                        <a:solidFill>
                          <a:schemeClr val="tx1"/>
                        </a:solidFill>
                      </a:rPr>
                      <a:pPr>
                        <a:defRPr sz="1400" b="1">
                          <a:solidFill>
                            <a:schemeClr val="tx1"/>
                          </a:solidFill>
                        </a:defRPr>
                      </a:pPr>
                      <a:t>[NOMBRE DE CATEGORÍA]</a:t>
                    </a:fld>
                    <a:r>
                      <a:rPr lang="es-MX" baseline="0" dirty="0">
                        <a:solidFill>
                          <a:schemeClr val="tx1"/>
                        </a:solidFill>
                      </a:rPr>
                      <a:t>;                        </a:t>
                    </a:r>
                  </a:p>
                  <a:p>
                    <a:pPr>
                      <a:defRPr sz="1400" b="1">
                        <a:solidFill>
                          <a:schemeClr val="tx1"/>
                        </a:solidFill>
                      </a:defRPr>
                    </a:pPr>
                    <a:r>
                      <a:rPr lang="es-MX" baseline="0" dirty="0">
                        <a:solidFill>
                          <a:schemeClr val="tx1"/>
                        </a:solidFill>
                      </a:rPr>
                      <a:t>$</a:t>
                    </a:r>
                    <a:fld id="{ACC03CA4-ABB0-48A6-9C42-64479D713360}" type="VALUE">
                      <a:rPr lang="es-MX" baseline="0" smtClean="0">
                        <a:solidFill>
                          <a:schemeClr val="tx1"/>
                        </a:solidFill>
                      </a:rPr>
                      <a:pPr>
                        <a:defRPr sz="1400" b="1">
                          <a:solidFill>
                            <a:schemeClr val="tx1"/>
                          </a:solidFill>
                        </a:defRPr>
                      </a:pPr>
                      <a:t>[VALOR]</a:t>
                    </a:fld>
                    <a:endParaRPr lang="es-MX"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15:layout>
                    <c:manualLayout>
                      <c:w val="0.34963041570291503"/>
                      <c:h val="0.10864652381027066"/>
                    </c:manualLayout>
                  </c15:layout>
                  <c15:dlblFieldTable/>
                  <c15:showDataLabelsRange val="0"/>
                </c:ext>
                <c:ext xmlns:c16="http://schemas.microsoft.com/office/drawing/2014/chart" uri="{C3380CC4-5D6E-409C-BE32-E72D297353CC}">
                  <c16:uniqueId val="{0000001B-BBE3-4921-9F5F-20DC8D5DD02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'[Copia de CONSTRUCCION POAI 2023 v3 ajuste cifras cerradas (4).xlsx]Hoja4'!$B$63:$C$74</c:f>
              <c:multiLvlStrCache>
                <c:ptCount val="12"/>
                <c:lvl>
                  <c:pt idx="2">
                    <c:v>Fortalecimiento y Dotación de Laboratorios, Talleres, Centros y Aulas</c:v>
                  </c:pt>
                  <c:pt idx="3">
                    <c:v>Fortalecimiento a la Promoción para la Excelencia Académica.</c:v>
                  </c:pt>
                  <c:pt idx="4">
                    <c:v>Fortalecimiento y promoción de la investigación y desarrollo científico </c:v>
                  </c:pt>
                  <c:pt idx="5">
                    <c:v>Fortalecimiento, fomento y desarrollo de entornos virtuales en la UD</c:v>
                  </c:pt>
                  <c:pt idx="6">
                    <c:v>Consolidación del modelo de servicios CRAI</c:v>
                  </c:pt>
                  <c:pt idx="7">
                    <c:v>Desarrollo y Fortalecimiento de los Doctorados </c:v>
                  </c:pt>
                  <c:pt idx="8">
                    <c:v>Dotación de los laboratorios del proyecto Ensueño</c:v>
                  </c:pt>
                  <c:pt idx="9">
                    <c:v>Fortalecimiento y Ampliación de la infraestructura física </c:v>
                  </c:pt>
                  <c:pt idx="10">
                    <c:v>Fortalecimiento y modernización de la Infraestructura tecnológica</c:v>
                  </c:pt>
                  <c:pt idx="11">
                    <c:v>Implementación y establecimiento de la gobernanza entre los diferentes servicios TI</c:v>
                  </c:pt>
                </c:lvl>
                <c:lvl>
                  <c:pt idx="2">
                    <c:v>7821</c:v>
                  </c:pt>
                  <c:pt idx="3">
                    <c:v>7866</c:v>
                  </c:pt>
                  <c:pt idx="4">
                    <c:v>7875</c:v>
                  </c:pt>
                  <c:pt idx="5">
                    <c:v>7878</c:v>
                  </c:pt>
                  <c:pt idx="6">
                    <c:v>7889</c:v>
                  </c:pt>
                  <c:pt idx="7">
                    <c:v>7892</c:v>
                  </c:pt>
                  <c:pt idx="8">
                    <c:v>7894</c:v>
                  </c:pt>
                  <c:pt idx="9">
                    <c:v>7896</c:v>
                  </c:pt>
                  <c:pt idx="10">
                    <c:v>7899</c:v>
                  </c:pt>
                  <c:pt idx="11">
                    <c:v>7900</c:v>
                  </c:pt>
                </c:lvl>
              </c:multiLvlStrCache>
            </c:multiLvlStrRef>
          </c:cat>
          <c:val>
            <c:numRef>
              <c:f>'[Copia de CONSTRUCCION POAI 2023 v3 ajuste cifras cerradas (4).xlsx]Hoja4'!$H$63:$H$74</c:f>
              <c:numCache>
                <c:formatCode>General</c:formatCode>
                <c:ptCount val="12"/>
                <c:pt idx="2" formatCode="_(* #,##0_);_(* \(#,##0\);_(* &quot;-&quot;??_);_(@_)">
                  <c:v>3690880000</c:v>
                </c:pt>
                <c:pt idx="3" formatCode="_(* #,##0_);_(* \(#,##0\);_(* &quot;-&quot;??_);_(@_)">
                  <c:v>800000000</c:v>
                </c:pt>
                <c:pt idx="4" formatCode="_(* #,##0_);_(* \(#,##0\);_(* &quot;-&quot;??_);_(@_)">
                  <c:v>4169522000</c:v>
                </c:pt>
                <c:pt idx="5" formatCode="_(* #,##0_);_(* \(#,##0\);_(* &quot;-&quot;??_);_(@_)">
                  <c:v>1000000000</c:v>
                </c:pt>
                <c:pt idx="6" formatCode="_(* #,##0_);_(* \(#,##0\);_(* &quot;-&quot;??_);_(@_)">
                  <c:v>1889840000</c:v>
                </c:pt>
                <c:pt idx="7" formatCode="_(* #,##0_);_(* \(#,##0\);_(* &quot;-&quot;??_);_(@_)">
                  <c:v>1889840000</c:v>
                </c:pt>
                <c:pt idx="8" formatCode="_(* #,##0_);_(* \(#,##0\);_(* &quot;-&quot;??_);_(@_)">
                  <c:v>2068481000</c:v>
                </c:pt>
                <c:pt idx="9" formatCode="_(* #,##0_);_(* \(#,##0\);_(* &quot;-&quot;??_);_(@_)">
                  <c:v>11118722000</c:v>
                </c:pt>
                <c:pt idx="10" formatCode="_(* #,##0_);_(* \(#,##0\);_(* &quot;-&quot;??_);_(@_)">
                  <c:v>3173061000</c:v>
                </c:pt>
                <c:pt idx="11" formatCode="_(* #,##0_);_(* \(#,##0\);_(* &quot;-&quot;??_);_(@_)">
                  <c:v>1400000000</c:v>
                </c:pt>
              </c:numCache>
            </c:numRef>
          </c:val>
          <c:extLst>
            <c:ext xmlns:c16="http://schemas.microsoft.com/office/drawing/2014/chart" uri="{C3380CC4-5D6E-409C-BE32-E72D297353CC}">
              <c16:uniqueId val="{0000001C-BBE3-4921-9F5F-20DC8D5DD02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0.13048</cdr:x>
      <cdr:y>0.01799</cdr:y>
    </cdr:from>
    <cdr:to>
      <cdr:x>0.37017</cdr:x>
      <cdr:y>0.15906</cdr:y>
    </cdr:to>
    <cdr:sp macro="" textlink="">
      <cdr:nvSpPr>
        <cdr:cNvPr id="2" name="17 CuadroTexto">
          <a:extLst xmlns:a="http://schemas.openxmlformats.org/drawingml/2006/main">
            <a:ext uri="{FF2B5EF4-FFF2-40B4-BE49-F238E27FC236}">
              <a16:creationId xmlns:a16="http://schemas.microsoft.com/office/drawing/2014/main" id="{D3B48AA9-C350-453A-8717-87F6488ACB8F}"/>
            </a:ext>
          </a:extLst>
        </cdr:cNvPr>
        <cdr:cNvSpPr txBox="1"/>
      </cdr:nvSpPr>
      <cdr:spPr>
        <a:xfrm xmlns:a="http://schemas.openxmlformats.org/drawingml/2006/main">
          <a:off x="1520765" y="113819"/>
          <a:ext cx="2793633" cy="89255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1160374" rtl="0" eaLnBrk="1" latinLnBrk="0" hangingPunct="1">
            <a:defRPr sz="2300" kern="1200">
              <a:solidFill>
                <a:schemeClr val="tx1"/>
              </a:solidFill>
              <a:latin typeface="+mn-lt"/>
              <a:ea typeface="+mn-ea"/>
              <a:cs typeface="+mn-cs"/>
            </a:defRPr>
          </a:lvl1pPr>
          <a:lvl2pPr marL="580187" algn="l" defTabSz="1160374" rtl="0" eaLnBrk="1" latinLnBrk="0" hangingPunct="1">
            <a:defRPr sz="2300" kern="1200">
              <a:solidFill>
                <a:schemeClr val="tx1"/>
              </a:solidFill>
              <a:latin typeface="+mn-lt"/>
              <a:ea typeface="+mn-ea"/>
              <a:cs typeface="+mn-cs"/>
            </a:defRPr>
          </a:lvl2pPr>
          <a:lvl3pPr marL="1160374" algn="l" defTabSz="1160374" rtl="0" eaLnBrk="1" latinLnBrk="0" hangingPunct="1">
            <a:defRPr sz="2300" kern="1200">
              <a:solidFill>
                <a:schemeClr val="tx1"/>
              </a:solidFill>
              <a:latin typeface="+mn-lt"/>
              <a:ea typeface="+mn-ea"/>
              <a:cs typeface="+mn-cs"/>
            </a:defRPr>
          </a:lvl3pPr>
          <a:lvl4pPr marL="1740560" algn="l" defTabSz="1160374" rtl="0" eaLnBrk="1" latinLnBrk="0" hangingPunct="1">
            <a:defRPr sz="2300" kern="1200">
              <a:solidFill>
                <a:schemeClr val="tx1"/>
              </a:solidFill>
              <a:latin typeface="+mn-lt"/>
              <a:ea typeface="+mn-ea"/>
              <a:cs typeface="+mn-cs"/>
            </a:defRPr>
          </a:lvl4pPr>
          <a:lvl5pPr marL="2320747" algn="l" defTabSz="1160374" rtl="0" eaLnBrk="1" latinLnBrk="0" hangingPunct="1">
            <a:defRPr sz="2300" kern="1200">
              <a:solidFill>
                <a:schemeClr val="tx1"/>
              </a:solidFill>
              <a:latin typeface="+mn-lt"/>
              <a:ea typeface="+mn-ea"/>
              <a:cs typeface="+mn-cs"/>
            </a:defRPr>
          </a:lvl5pPr>
          <a:lvl6pPr marL="2900934" algn="l" defTabSz="1160374" rtl="0" eaLnBrk="1" latinLnBrk="0" hangingPunct="1">
            <a:defRPr sz="2300" kern="1200">
              <a:solidFill>
                <a:schemeClr val="tx1"/>
              </a:solidFill>
              <a:latin typeface="+mn-lt"/>
              <a:ea typeface="+mn-ea"/>
              <a:cs typeface="+mn-cs"/>
            </a:defRPr>
          </a:lvl6pPr>
          <a:lvl7pPr marL="3481121" algn="l" defTabSz="1160374" rtl="0" eaLnBrk="1" latinLnBrk="0" hangingPunct="1">
            <a:defRPr sz="2300" kern="1200">
              <a:solidFill>
                <a:schemeClr val="tx1"/>
              </a:solidFill>
              <a:latin typeface="+mn-lt"/>
              <a:ea typeface="+mn-ea"/>
              <a:cs typeface="+mn-cs"/>
            </a:defRPr>
          </a:lvl7pPr>
          <a:lvl8pPr marL="4061308" algn="l" defTabSz="1160374" rtl="0" eaLnBrk="1" latinLnBrk="0" hangingPunct="1">
            <a:defRPr sz="2300" kern="1200">
              <a:solidFill>
                <a:schemeClr val="tx1"/>
              </a:solidFill>
              <a:latin typeface="+mn-lt"/>
              <a:ea typeface="+mn-ea"/>
              <a:cs typeface="+mn-cs"/>
            </a:defRPr>
          </a:lvl8pPr>
          <a:lvl9pPr marL="4641494" algn="l" defTabSz="1160374" rtl="0" eaLnBrk="1" latinLnBrk="0" hangingPunct="1">
            <a:defRPr sz="2300" kern="1200">
              <a:solidFill>
                <a:schemeClr val="tx1"/>
              </a:solidFill>
              <a:latin typeface="+mn-lt"/>
              <a:ea typeface="+mn-ea"/>
              <a:cs typeface="+mn-cs"/>
            </a:defRPr>
          </a:lvl9pPr>
        </a:lstStyle>
        <a:p xmlns:a="http://schemas.openxmlformats.org/drawingml/2006/main">
          <a:r>
            <a:rPr lang="es-CO" sz="1300" b="1" dirty="0"/>
            <a:t>Incluye:</a:t>
          </a:r>
        </a:p>
        <a:p xmlns:a="http://schemas.openxmlformats.org/drawingml/2006/main">
          <a:pPr marL="285750" indent="-285750">
            <a:buFont typeface="Arial" panose="020B0604020202020204" pitchFamily="34" charset="0"/>
            <a:buChar char="•"/>
          </a:pPr>
          <a:r>
            <a:rPr lang="es-CO" sz="1300" dirty="0"/>
            <a:t>Artículo 86 Ley 30/1992</a:t>
          </a:r>
        </a:p>
        <a:p xmlns:a="http://schemas.openxmlformats.org/drawingml/2006/main">
          <a:pPr marL="285750" indent="-285750">
            <a:buFont typeface="Arial" panose="020B0604020202020204" pitchFamily="34" charset="0"/>
            <a:buChar char="•"/>
          </a:pPr>
          <a:r>
            <a:rPr lang="es-CO" sz="1300" dirty="0"/>
            <a:t>Artículo 87 Ley 30/1992</a:t>
          </a:r>
        </a:p>
        <a:p xmlns:a="http://schemas.openxmlformats.org/drawingml/2006/main">
          <a:pPr marL="285750" indent="-285750">
            <a:buFont typeface="Arial" panose="020B0604020202020204" pitchFamily="34" charset="0"/>
            <a:buChar char="•"/>
          </a:pPr>
          <a:r>
            <a:rPr lang="es-CO" sz="1300" dirty="0"/>
            <a:t>10% Votaciones - Ley 403/97</a:t>
          </a:r>
        </a:p>
      </cdr:txBody>
    </cdr:sp>
  </cdr:relSizeAnchor>
  <cdr:relSizeAnchor xmlns:cdr="http://schemas.openxmlformats.org/drawingml/2006/chartDrawing">
    <cdr:from>
      <cdr:x>0.11655</cdr:x>
      <cdr:y>0.13938</cdr:y>
    </cdr:from>
    <cdr:to>
      <cdr:x>0.36642</cdr:x>
      <cdr:y>0.21135</cdr:y>
    </cdr:to>
    <cdr:sp macro="" textlink="">
      <cdr:nvSpPr>
        <cdr:cNvPr id="3" name="Cerrar llave 2">
          <a:extLst xmlns:a="http://schemas.openxmlformats.org/drawingml/2006/main">
            <a:ext uri="{FF2B5EF4-FFF2-40B4-BE49-F238E27FC236}">
              <a16:creationId xmlns:a16="http://schemas.microsoft.com/office/drawing/2014/main" id="{2719A247-3FCE-723E-4B67-5FD21753F6CF}"/>
            </a:ext>
          </a:extLst>
        </cdr:cNvPr>
        <cdr:cNvSpPr/>
      </cdr:nvSpPr>
      <cdr:spPr>
        <a:xfrm xmlns:a="http://schemas.openxmlformats.org/drawingml/2006/main" rot="5400000">
          <a:off x="2586825" y="-346600"/>
          <a:ext cx="455351" cy="2912281"/>
        </a:xfrm>
        <a:prstGeom xmlns:a="http://schemas.openxmlformats.org/drawingml/2006/main" prst="rightBrace">
          <a:avLst/>
        </a:prstGeom>
        <a:ln xmlns:a="http://schemas.openxmlformats.org/drawingml/2006/main" w="28575">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0.11094</cdr:x>
      <cdr:y>0.29453</cdr:y>
    </cdr:from>
    <cdr:to>
      <cdr:x>0.1404</cdr:x>
      <cdr:y>0.4245</cdr:y>
    </cdr:to>
    <cdr:sp macro="" textlink="">
      <cdr:nvSpPr>
        <cdr:cNvPr id="4" name="Cerrar llave 3">
          <a:extLst xmlns:a="http://schemas.openxmlformats.org/drawingml/2006/main">
            <a:ext uri="{FF2B5EF4-FFF2-40B4-BE49-F238E27FC236}">
              <a16:creationId xmlns:a16="http://schemas.microsoft.com/office/drawing/2014/main" id="{0AC771DF-4D76-46FA-5FC6-62E0293D1EE2}"/>
            </a:ext>
          </a:extLst>
        </cdr:cNvPr>
        <cdr:cNvSpPr/>
      </cdr:nvSpPr>
      <cdr:spPr>
        <a:xfrm xmlns:a="http://schemas.openxmlformats.org/drawingml/2006/main">
          <a:off x="1293013" y="1863479"/>
          <a:ext cx="343328" cy="822330"/>
        </a:xfrm>
        <a:prstGeom xmlns:a="http://schemas.openxmlformats.org/drawingml/2006/main" prst="rightBrace">
          <a:avLst/>
        </a:prstGeom>
        <a:ln xmlns:a="http://schemas.openxmlformats.org/drawingml/2006/main" w="28575">
          <a:solidFill>
            <a:schemeClr val="accent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0.30862</cdr:x>
      <cdr:y>0.42102</cdr:y>
    </cdr:from>
    <cdr:to>
      <cdr:x>0.34678</cdr:x>
      <cdr:y>0.4887</cdr:y>
    </cdr:to>
    <cdr:sp macro="" textlink="">
      <cdr:nvSpPr>
        <cdr:cNvPr id="2" name="CuadroTexto 1"/>
        <cdr:cNvSpPr txBox="1"/>
      </cdr:nvSpPr>
      <cdr:spPr>
        <a:xfrm xmlns:a="http://schemas.openxmlformats.org/drawingml/2006/main">
          <a:off x="5061480" y="2657562"/>
          <a:ext cx="625855" cy="427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600" b="1" dirty="0">
              <a:effectLst>
                <a:outerShdw blurRad="38100" dist="38100" dir="2700000" algn="tl">
                  <a:srgbClr val="000000">
                    <a:alpha val="43137"/>
                  </a:srgbClr>
                </a:outerShdw>
              </a:effectLst>
            </a:rPr>
            <a:t>36%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9565E1A-39C0-45C2-A190-ECB3E3922BA6}" type="datetimeFigureOut">
              <a:rPr lang="es-CO" smtClean="0"/>
              <a:t>12/12/2022</a:t>
            </a:fld>
            <a:endParaRPr lang="es-CO"/>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EB078BF-3305-4F9D-8A63-B2F0ACAAF547}" type="slidenum">
              <a:rPr lang="es-CO" smtClean="0"/>
              <a:t>‹Nº›</a:t>
            </a:fld>
            <a:endParaRPr lang="es-CO"/>
          </a:p>
        </p:txBody>
      </p:sp>
    </p:spTree>
    <p:extLst>
      <p:ext uri="{BB962C8B-B14F-4D97-AF65-F5344CB8AC3E}">
        <p14:creationId xmlns:p14="http://schemas.microsoft.com/office/powerpoint/2010/main" val="1936698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1532FB9-1BB1-41B8-B51B-6990478183CD}" type="datetimeFigureOut">
              <a:rPr lang="es-CO" smtClean="0"/>
              <a:t>12/12/2022</a:t>
            </a:fld>
            <a:endParaRPr lang="es-CO"/>
          </a:p>
        </p:txBody>
      </p:sp>
      <p:sp>
        <p:nvSpPr>
          <p:cNvPr id="4" name="Slide Image Placeholder 3"/>
          <p:cNvSpPr>
            <a:spLocks noGrp="1" noRot="1" noChangeAspect="1"/>
          </p:cNvSpPr>
          <p:nvPr>
            <p:ph type="sldImg" idx="2"/>
          </p:nvPr>
        </p:nvSpPr>
        <p:spPr>
          <a:xfrm>
            <a:off x="538163" y="1162050"/>
            <a:ext cx="5934075"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F17578-44C6-49A7-B46F-7A0CFA1A1C9D}" type="slidenum">
              <a:rPr lang="es-CO" smtClean="0"/>
              <a:t>‹Nº›</a:t>
            </a:fld>
            <a:endParaRPr lang="es-CO"/>
          </a:p>
        </p:txBody>
      </p:sp>
    </p:spTree>
    <p:extLst>
      <p:ext uri="{BB962C8B-B14F-4D97-AF65-F5344CB8AC3E}">
        <p14:creationId xmlns:p14="http://schemas.microsoft.com/office/powerpoint/2010/main" val="1006188241"/>
      </p:ext>
    </p:extLst>
  </p:cSld>
  <p:clrMap bg1="lt1" tx1="dk1" bg2="lt2" tx2="dk2" accent1="accent1" accent2="accent2" accent3="accent3" accent4="accent4" accent5="accent5" accent6="accent6" hlink="hlink" folHlink="folHlink"/>
  <p:notesStyle>
    <a:lvl1pPr marL="0" algn="l" defTabSz="1160374" rtl="0" eaLnBrk="1" latinLnBrk="0" hangingPunct="1">
      <a:defRPr sz="1500" kern="1200">
        <a:solidFill>
          <a:schemeClr val="tx1"/>
        </a:solidFill>
        <a:latin typeface="+mn-lt"/>
        <a:ea typeface="+mn-ea"/>
        <a:cs typeface="+mn-cs"/>
      </a:defRPr>
    </a:lvl1pPr>
    <a:lvl2pPr marL="580187" algn="l" defTabSz="1160374" rtl="0" eaLnBrk="1" latinLnBrk="0" hangingPunct="1">
      <a:defRPr sz="1500" kern="1200">
        <a:solidFill>
          <a:schemeClr val="tx1"/>
        </a:solidFill>
        <a:latin typeface="+mn-lt"/>
        <a:ea typeface="+mn-ea"/>
        <a:cs typeface="+mn-cs"/>
      </a:defRPr>
    </a:lvl2pPr>
    <a:lvl3pPr marL="1160374" algn="l" defTabSz="1160374" rtl="0" eaLnBrk="1" latinLnBrk="0" hangingPunct="1">
      <a:defRPr sz="1500" kern="1200">
        <a:solidFill>
          <a:schemeClr val="tx1"/>
        </a:solidFill>
        <a:latin typeface="+mn-lt"/>
        <a:ea typeface="+mn-ea"/>
        <a:cs typeface="+mn-cs"/>
      </a:defRPr>
    </a:lvl3pPr>
    <a:lvl4pPr marL="1740560" algn="l" defTabSz="1160374" rtl="0" eaLnBrk="1" latinLnBrk="0" hangingPunct="1">
      <a:defRPr sz="1500" kern="1200">
        <a:solidFill>
          <a:schemeClr val="tx1"/>
        </a:solidFill>
        <a:latin typeface="+mn-lt"/>
        <a:ea typeface="+mn-ea"/>
        <a:cs typeface="+mn-cs"/>
      </a:defRPr>
    </a:lvl4pPr>
    <a:lvl5pPr marL="2320747" algn="l" defTabSz="1160374" rtl="0" eaLnBrk="1" latinLnBrk="0" hangingPunct="1">
      <a:defRPr sz="1500" kern="1200">
        <a:solidFill>
          <a:schemeClr val="tx1"/>
        </a:solidFill>
        <a:latin typeface="+mn-lt"/>
        <a:ea typeface="+mn-ea"/>
        <a:cs typeface="+mn-cs"/>
      </a:defRPr>
    </a:lvl5pPr>
    <a:lvl6pPr marL="2900934" algn="l" defTabSz="1160374" rtl="0" eaLnBrk="1" latinLnBrk="0" hangingPunct="1">
      <a:defRPr sz="1500" kern="1200">
        <a:solidFill>
          <a:schemeClr val="tx1"/>
        </a:solidFill>
        <a:latin typeface="+mn-lt"/>
        <a:ea typeface="+mn-ea"/>
        <a:cs typeface="+mn-cs"/>
      </a:defRPr>
    </a:lvl6pPr>
    <a:lvl7pPr marL="3481121" algn="l" defTabSz="1160374" rtl="0" eaLnBrk="1" latinLnBrk="0" hangingPunct="1">
      <a:defRPr sz="1500" kern="1200">
        <a:solidFill>
          <a:schemeClr val="tx1"/>
        </a:solidFill>
        <a:latin typeface="+mn-lt"/>
        <a:ea typeface="+mn-ea"/>
        <a:cs typeface="+mn-cs"/>
      </a:defRPr>
    </a:lvl7pPr>
    <a:lvl8pPr marL="4061308" algn="l" defTabSz="1160374" rtl="0" eaLnBrk="1" latinLnBrk="0" hangingPunct="1">
      <a:defRPr sz="1500" kern="1200">
        <a:solidFill>
          <a:schemeClr val="tx1"/>
        </a:solidFill>
        <a:latin typeface="+mn-lt"/>
        <a:ea typeface="+mn-ea"/>
        <a:cs typeface="+mn-cs"/>
      </a:defRPr>
    </a:lvl8pPr>
    <a:lvl9pPr marL="4641494" algn="l" defTabSz="116037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32F17578-44C6-49A7-B46F-7A0CFA1A1C9D}" type="slidenum">
              <a:rPr lang="es-CO" smtClean="0"/>
              <a:t>2</a:t>
            </a:fld>
            <a:endParaRPr lang="es-CO" dirty="0"/>
          </a:p>
        </p:txBody>
      </p:sp>
    </p:spTree>
    <p:extLst>
      <p:ext uri="{BB962C8B-B14F-4D97-AF65-F5344CB8AC3E}">
        <p14:creationId xmlns:p14="http://schemas.microsoft.com/office/powerpoint/2010/main" val="345457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15</a:t>
            </a:fld>
            <a:endParaRPr lang="es-CO"/>
          </a:p>
        </p:txBody>
      </p:sp>
    </p:spTree>
    <p:extLst>
      <p:ext uri="{BB962C8B-B14F-4D97-AF65-F5344CB8AC3E}">
        <p14:creationId xmlns:p14="http://schemas.microsoft.com/office/powerpoint/2010/main" val="3986272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16</a:t>
            </a:fld>
            <a:endParaRPr lang="es-CO"/>
          </a:p>
        </p:txBody>
      </p:sp>
    </p:spTree>
    <p:extLst>
      <p:ext uri="{BB962C8B-B14F-4D97-AF65-F5344CB8AC3E}">
        <p14:creationId xmlns:p14="http://schemas.microsoft.com/office/powerpoint/2010/main" val="354255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17</a:t>
            </a:fld>
            <a:endParaRPr lang="es-CO"/>
          </a:p>
        </p:txBody>
      </p:sp>
    </p:spTree>
    <p:extLst>
      <p:ext uri="{BB962C8B-B14F-4D97-AF65-F5344CB8AC3E}">
        <p14:creationId xmlns:p14="http://schemas.microsoft.com/office/powerpoint/2010/main" val="58253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19</a:t>
            </a:fld>
            <a:endParaRPr lang="es-CO"/>
          </a:p>
        </p:txBody>
      </p:sp>
    </p:spTree>
    <p:extLst>
      <p:ext uri="{BB962C8B-B14F-4D97-AF65-F5344CB8AC3E}">
        <p14:creationId xmlns:p14="http://schemas.microsoft.com/office/powerpoint/2010/main" val="3253184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20</a:t>
            </a:fld>
            <a:endParaRPr lang="es-CO"/>
          </a:p>
        </p:txBody>
      </p:sp>
    </p:spTree>
    <p:extLst>
      <p:ext uri="{BB962C8B-B14F-4D97-AF65-F5344CB8AC3E}">
        <p14:creationId xmlns:p14="http://schemas.microsoft.com/office/powerpoint/2010/main" val="2536531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21</a:t>
            </a:fld>
            <a:endParaRPr lang="es-CO"/>
          </a:p>
        </p:txBody>
      </p:sp>
    </p:spTree>
    <p:extLst>
      <p:ext uri="{BB962C8B-B14F-4D97-AF65-F5344CB8AC3E}">
        <p14:creationId xmlns:p14="http://schemas.microsoft.com/office/powerpoint/2010/main" val="356369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r" defTabSz="1160374" rtl="0" eaLnBrk="1" fontAlgn="auto" latinLnBrk="0" hangingPunct="1">
              <a:lnSpc>
                <a:spcPct val="100000"/>
              </a:lnSpc>
              <a:spcBef>
                <a:spcPts val="0"/>
              </a:spcBef>
              <a:spcAft>
                <a:spcPts val="0"/>
              </a:spcAft>
              <a:buClrTx/>
              <a:buSzTx/>
              <a:buFontTx/>
              <a:buNone/>
              <a:tabLst/>
              <a:defRPr/>
            </a:pPr>
            <a:fld id="{32F17578-44C6-49A7-B46F-7A0CFA1A1C9D}"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60374" rtl="0" eaLnBrk="1" fontAlgn="auto" latinLnBrk="0" hangingPunct="1">
                <a:lnSpc>
                  <a:spcPct val="100000"/>
                </a:lnSpc>
                <a:spcBef>
                  <a:spcPts val="0"/>
                </a:spcBef>
                <a:spcAft>
                  <a:spcPts val="0"/>
                </a:spcAft>
                <a:buClrTx/>
                <a:buSzTx/>
                <a:buFontTx/>
                <a:buNone/>
                <a:tabLst/>
                <a:defRPr/>
              </a:pPr>
              <a:t>25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081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26</a:t>
            </a:fld>
            <a:endParaRPr lang="es-CO"/>
          </a:p>
        </p:txBody>
      </p:sp>
    </p:spTree>
    <p:extLst>
      <p:ext uri="{BB962C8B-B14F-4D97-AF65-F5344CB8AC3E}">
        <p14:creationId xmlns:p14="http://schemas.microsoft.com/office/powerpoint/2010/main" val="2996038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27</a:t>
            </a:fld>
            <a:endParaRPr lang="es-CO"/>
          </a:p>
        </p:txBody>
      </p:sp>
    </p:spTree>
    <p:extLst>
      <p:ext uri="{BB962C8B-B14F-4D97-AF65-F5344CB8AC3E}">
        <p14:creationId xmlns:p14="http://schemas.microsoft.com/office/powerpoint/2010/main" val="1427296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28</a:t>
            </a:fld>
            <a:endParaRPr lang="es-CO"/>
          </a:p>
        </p:txBody>
      </p:sp>
    </p:spTree>
    <p:extLst>
      <p:ext uri="{BB962C8B-B14F-4D97-AF65-F5344CB8AC3E}">
        <p14:creationId xmlns:p14="http://schemas.microsoft.com/office/powerpoint/2010/main" val="294125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4</a:t>
            </a:fld>
            <a:endParaRPr lang="es-CO"/>
          </a:p>
        </p:txBody>
      </p:sp>
    </p:spTree>
    <p:extLst>
      <p:ext uri="{BB962C8B-B14F-4D97-AF65-F5344CB8AC3E}">
        <p14:creationId xmlns:p14="http://schemas.microsoft.com/office/powerpoint/2010/main" val="4127318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29</a:t>
            </a:fld>
            <a:endParaRPr lang="es-CO"/>
          </a:p>
        </p:txBody>
      </p:sp>
    </p:spTree>
    <p:extLst>
      <p:ext uri="{BB962C8B-B14F-4D97-AF65-F5344CB8AC3E}">
        <p14:creationId xmlns:p14="http://schemas.microsoft.com/office/powerpoint/2010/main" val="23561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31</a:t>
            </a:fld>
            <a:endParaRPr lang="es-CO"/>
          </a:p>
        </p:txBody>
      </p:sp>
    </p:spTree>
    <p:extLst>
      <p:ext uri="{BB962C8B-B14F-4D97-AF65-F5344CB8AC3E}">
        <p14:creationId xmlns:p14="http://schemas.microsoft.com/office/powerpoint/2010/main" val="349436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32</a:t>
            </a:fld>
            <a:endParaRPr lang="es-CO"/>
          </a:p>
        </p:txBody>
      </p:sp>
    </p:spTree>
    <p:extLst>
      <p:ext uri="{BB962C8B-B14F-4D97-AF65-F5344CB8AC3E}">
        <p14:creationId xmlns:p14="http://schemas.microsoft.com/office/powerpoint/2010/main" val="292349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5</a:t>
            </a:fld>
            <a:endParaRPr lang="es-CO"/>
          </a:p>
        </p:txBody>
      </p:sp>
    </p:spTree>
    <p:extLst>
      <p:ext uri="{BB962C8B-B14F-4D97-AF65-F5344CB8AC3E}">
        <p14:creationId xmlns:p14="http://schemas.microsoft.com/office/powerpoint/2010/main" val="49648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6</a:t>
            </a:fld>
            <a:endParaRPr lang="es-CO"/>
          </a:p>
        </p:txBody>
      </p:sp>
    </p:spTree>
    <p:extLst>
      <p:ext uri="{BB962C8B-B14F-4D97-AF65-F5344CB8AC3E}">
        <p14:creationId xmlns:p14="http://schemas.microsoft.com/office/powerpoint/2010/main" val="196872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7</a:t>
            </a:fld>
            <a:endParaRPr lang="es-CO"/>
          </a:p>
        </p:txBody>
      </p:sp>
    </p:spTree>
    <p:extLst>
      <p:ext uri="{BB962C8B-B14F-4D97-AF65-F5344CB8AC3E}">
        <p14:creationId xmlns:p14="http://schemas.microsoft.com/office/powerpoint/2010/main" val="404113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32F17578-44C6-49A7-B46F-7A0CFA1A1C9D}" type="slidenum">
              <a:rPr lang="es-CO" smtClean="0"/>
              <a:t>9</a:t>
            </a:fld>
            <a:endParaRPr lang="es-CO" dirty="0"/>
          </a:p>
        </p:txBody>
      </p:sp>
    </p:spTree>
    <p:extLst>
      <p:ext uri="{BB962C8B-B14F-4D97-AF65-F5344CB8AC3E}">
        <p14:creationId xmlns:p14="http://schemas.microsoft.com/office/powerpoint/2010/main" val="354378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32F17578-44C6-49A7-B46F-7A0CFA1A1C9D}" type="slidenum">
              <a:rPr lang="es-CO" smtClean="0"/>
              <a:t>10</a:t>
            </a:fld>
            <a:endParaRPr lang="es-CO" dirty="0"/>
          </a:p>
        </p:txBody>
      </p:sp>
    </p:spTree>
    <p:extLst>
      <p:ext uri="{BB962C8B-B14F-4D97-AF65-F5344CB8AC3E}">
        <p14:creationId xmlns:p14="http://schemas.microsoft.com/office/powerpoint/2010/main" val="2858425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32F17578-44C6-49A7-B46F-7A0CFA1A1C9D}" type="slidenum">
              <a:rPr lang="es-CO" smtClean="0"/>
              <a:t>11</a:t>
            </a:fld>
            <a:endParaRPr lang="es-CO" dirty="0"/>
          </a:p>
        </p:txBody>
      </p:sp>
    </p:spTree>
    <p:extLst>
      <p:ext uri="{BB962C8B-B14F-4D97-AF65-F5344CB8AC3E}">
        <p14:creationId xmlns:p14="http://schemas.microsoft.com/office/powerpoint/2010/main" val="406017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1162050"/>
            <a:ext cx="5934075" cy="3136900"/>
          </a:xfrm>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2F17578-44C6-49A7-B46F-7A0CFA1A1C9D}" type="slidenum">
              <a:rPr lang="es-CO" smtClean="0"/>
              <a:t>13</a:t>
            </a:fld>
            <a:endParaRPr lang="es-CO"/>
          </a:p>
        </p:txBody>
      </p:sp>
    </p:spTree>
    <p:extLst>
      <p:ext uri="{BB962C8B-B14F-4D97-AF65-F5344CB8AC3E}">
        <p14:creationId xmlns:p14="http://schemas.microsoft.com/office/powerpoint/2010/main" val="165716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6434" y="1149123"/>
            <a:ext cx="11292920" cy="2444527"/>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660724" y="3687920"/>
            <a:ext cx="9964341" cy="1695240"/>
          </a:xfrm>
        </p:spPr>
        <p:txBody>
          <a:bodyPr/>
          <a:lstStyle>
            <a:lvl1pPr marL="0" indent="0" algn="ctr">
              <a:buNone/>
              <a:defRPr sz="3000"/>
            </a:lvl1pPr>
            <a:lvl2pPr marL="580187" indent="0" algn="ctr">
              <a:buNone/>
              <a:defRPr sz="2500"/>
            </a:lvl2pPr>
            <a:lvl3pPr marL="1160374" indent="0" algn="ctr">
              <a:buNone/>
              <a:defRPr sz="2300"/>
            </a:lvl3pPr>
            <a:lvl4pPr marL="1740560" indent="0" algn="ctr">
              <a:buNone/>
              <a:defRPr sz="2000"/>
            </a:lvl4pPr>
            <a:lvl5pPr marL="2320747" indent="0" algn="ctr">
              <a:buNone/>
              <a:defRPr sz="2000"/>
            </a:lvl5pPr>
            <a:lvl6pPr marL="2900934" indent="0" algn="ctr">
              <a:buNone/>
              <a:defRPr sz="2000"/>
            </a:lvl6pPr>
            <a:lvl7pPr marL="3481121" indent="0" algn="ctr">
              <a:buNone/>
              <a:defRPr sz="2000"/>
            </a:lvl7pPr>
            <a:lvl8pPr marL="4061308" indent="0" algn="ctr">
              <a:buNone/>
              <a:defRPr sz="2000"/>
            </a:lvl8pPr>
            <a:lvl9pPr marL="4641494"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529AC0-9B86-48E0-BD03-C627EC151535}" type="datetime1">
              <a:rPr lang="es-CO" smtClean="0"/>
              <a:t>12/12/2022</a:t>
            </a:fld>
            <a:endParaRPr lang="es-CO"/>
          </a:p>
        </p:txBody>
      </p:sp>
      <p:sp>
        <p:nvSpPr>
          <p:cNvPr id="5" name="Footer Placeholder 4"/>
          <p:cNvSpPr>
            <a:spLocks noGrp="1"/>
          </p:cNvSpPr>
          <p:nvPr>
            <p:ph type="ftr" sz="quarter" idx="11"/>
          </p:nvPr>
        </p:nvSpPr>
        <p:spPr/>
        <p:txBody>
          <a:bodyPr/>
          <a:lstStyle/>
          <a:p>
            <a:r>
              <a:rPr lang="es-CO"/>
              <a:t>www.udistrital.edu.co</a:t>
            </a:r>
          </a:p>
        </p:txBody>
      </p:sp>
      <p:sp>
        <p:nvSpPr>
          <p:cNvPr id="6" name="Slide Number Placeholder 5"/>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327558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77A7FB-901C-4872-AE52-06D11B5085D3}" type="datetime1">
              <a:rPr lang="es-CO" smtClean="0"/>
              <a:t>12/12/2022</a:t>
            </a:fld>
            <a:endParaRPr lang="es-CO"/>
          </a:p>
        </p:txBody>
      </p:sp>
      <p:sp>
        <p:nvSpPr>
          <p:cNvPr id="5" name="Footer Placeholder 4"/>
          <p:cNvSpPr>
            <a:spLocks noGrp="1"/>
          </p:cNvSpPr>
          <p:nvPr>
            <p:ph type="ftr" sz="quarter" idx="11"/>
          </p:nvPr>
        </p:nvSpPr>
        <p:spPr/>
        <p:txBody>
          <a:bodyPr/>
          <a:lstStyle/>
          <a:p>
            <a:r>
              <a:rPr lang="es-CO"/>
              <a:t>www.udistrital.edu.co</a:t>
            </a:r>
          </a:p>
        </p:txBody>
      </p:sp>
      <p:sp>
        <p:nvSpPr>
          <p:cNvPr id="6" name="Slide Number Placeholder 5"/>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151262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07643" y="373830"/>
            <a:ext cx="2864748" cy="59504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3399" y="373830"/>
            <a:ext cx="8428172" cy="59504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BE1AC-E88A-4680-9EDF-3AB05E2695BF}" type="datetime1">
              <a:rPr lang="es-CO" smtClean="0"/>
              <a:t>12/12/2022</a:t>
            </a:fld>
            <a:endParaRPr lang="es-CO"/>
          </a:p>
        </p:txBody>
      </p:sp>
      <p:sp>
        <p:nvSpPr>
          <p:cNvPr id="5" name="Footer Placeholder 4"/>
          <p:cNvSpPr>
            <a:spLocks noGrp="1"/>
          </p:cNvSpPr>
          <p:nvPr>
            <p:ph type="ftr" sz="quarter" idx="11"/>
          </p:nvPr>
        </p:nvSpPr>
        <p:spPr/>
        <p:txBody>
          <a:bodyPr/>
          <a:lstStyle/>
          <a:p>
            <a:r>
              <a:rPr lang="es-CO"/>
              <a:t>www.udistrital.edu.co</a:t>
            </a:r>
          </a:p>
        </p:txBody>
      </p:sp>
      <p:sp>
        <p:nvSpPr>
          <p:cNvPr id="6" name="Slide Number Placeholder 5"/>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265329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2B6D5-99B6-4FC5-BE18-DFB81D9F92A0}" type="datetime1">
              <a:rPr lang="es-CO" smtClean="0"/>
              <a:t>12/12/2022</a:t>
            </a:fld>
            <a:endParaRPr lang="es-CO"/>
          </a:p>
        </p:txBody>
      </p:sp>
      <p:sp>
        <p:nvSpPr>
          <p:cNvPr id="5" name="Footer Placeholder 4"/>
          <p:cNvSpPr>
            <a:spLocks noGrp="1"/>
          </p:cNvSpPr>
          <p:nvPr>
            <p:ph type="ftr" sz="quarter" idx="11"/>
          </p:nvPr>
        </p:nvSpPr>
        <p:spPr/>
        <p:txBody>
          <a:bodyPr/>
          <a:lstStyle/>
          <a:p>
            <a:r>
              <a:rPr lang="es-CO"/>
              <a:t>www.udistrital.edu.co</a:t>
            </a:r>
          </a:p>
        </p:txBody>
      </p:sp>
      <p:sp>
        <p:nvSpPr>
          <p:cNvPr id="6" name="Slide Number Placeholder 5"/>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413050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6479" y="1750504"/>
            <a:ext cx="11458992" cy="2920754"/>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906479" y="4698890"/>
            <a:ext cx="11458992" cy="1535955"/>
          </a:xfrm>
        </p:spPr>
        <p:txBody>
          <a:bodyPr/>
          <a:lstStyle>
            <a:lvl1pPr marL="0" indent="0">
              <a:buNone/>
              <a:defRPr sz="3000">
                <a:solidFill>
                  <a:schemeClr val="tx1"/>
                </a:solidFill>
              </a:defRPr>
            </a:lvl1pPr>
            <a:lvl2pPr marL="580187" indent="0">
              <a:buNone/>
              <a:defRPr sz="2500">
                <a:solidFill>
                  <a:schemeClr val="tx1">
                    <a:tint val="75000"/>
                  </a:schemeClr>
                </a:solidFill>
              </a:defRPr>
            </a:lvl2pPr>
            <a:lvl3pPr marL="1160374" indent="0">
              <a:buNone/>
              <a:defRPr sz="2300">
                <a:solidFill>
                  <a:schemeClr val="tx1">
                    <a:tint val="75000"/>
                  </a:schemeClr>
                </a:solidFill>
              </a:defRPr>
            </a:lvl3pPr>
            <a:lvl4pPr marL="1740560" indent="0">
              <a:buNone/>
              <a:defRPr sz="2000">
                <a:solidFill>
                  <a:schemeClr val="tx1">
                    <a:tint val="75000"/>
                  </a:schemeClr>
                </a:solidFill>
              </a:defRPr>
            </a:lvl4pPr>
            <a:lvl5pPr marL="2320747" indent="0">
              <a:buNone/>
              <a:defRPr sz="2000">
                <a:solidFill>
                  <a:schemeClr val="tx1">
                    <a:tint val="75000"/>
                  </a:schemeClr>
                </a:solidFill>
              </a:defRPr>
            </a:lvl5pPr>
            <a:lvl6pPr marL="2900934" indent="0">
              <a:buNone/>
              <a:defRPr sz="2000">
                <a:solidFill>
                  <a:schemeClr val="tx1">
                    <a:tint val="75000"/>
                  </a:schemeClr>
                </a:solidFill>
              </a:defRPr>
            </a:lvl6pPr>
            <a:lvl7pPr marL="3481121" indent="0">
              <a:buNone/>
              <a:defRPr sz="2000">
                <a:solidFill>
                  <a:schemeClr val="tx1">
                    <a:tint val="75000"/>
                  </a:schemeClr>
                </a:solidFill>
              </a:defRPr>
            </a:lvl7pPr>
            <a:lvl8pPr marL="4061308" indent="0">
              <a:buNone/>
              <a:defRPr sz="2000">
                <a:solidFill>
                  <a:schemeClr val="tx1">
                    <a:tint val="75000"/>
                  </a:schemeClr>
                </a:solidFill>
              </a:defRPr>
            </a:lvl8pPr>
            <a:lvl9pPr marL="4641494"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15B8F-3102-4424-8079-3DCE5B9012D6}" type="datetime1">
              <a:rPr lang="es-CO" smtClean="0"/>
              <a:t>12/12/2022</a:t>
            </a:fld>
            <a:endParaRPr lang="es-CO"/>
          </a:p>
        </p:txBody>
      </p:sp>
      <p:sp>
        <p:nvSpPr>
          <p:cNvPr id="5" name="Footer Placeholder 4"/>
          <p:cNvSpPr>
            <a:spLocks noGrp="1"/>
          </p:cNvSpPr>
          <p:nvPr>
            <p:ph type="ftr" sz="quarter" idx="11"/>
          </p:nvPr>
        </p:nvSpPr>
        <p:spPr/>
        <p:txBody>
          <a:bodyPr/>
          <a:lstStyle/>
          <a:p>
            <a:r>
              <a:rPr lang="es-CO"/>
              <a:t>www.udistrital.edu.co</a:t>
            </a:r>
          </a:p>
        </p:txBody>
      </p:sp>
      <p:sp>
        <p:nvSpPr>
          <p:cNvPr id="6" name="Slide Number Placeholder 5"/>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147493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398" y="1869153"/>
            <a:ext cx="5646460" cy="4455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25930" y="1869153"/>
            <a:ext cx="5646460" cy="4455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085C86-79D5-4143-A75C-EBB0F35C6598}" type="datetime1">
              <a:rPr lang="es-CO" smtClean="0"/>
              <a:t>12/12/2022</a:t>
            </a:fld>
            <a:endParaRPr lang="es-CO"/>
          </a:p>
        </p:txBody>
      </p:sp>
      <p:sp>
        <p:nvSpPr>
          <p:cNvPr id="6" name="Footer Placeholder 5"/>
          <p:cNvSpPr>
            <a:spLocks noGrp="1"/>
          </p:cNvSpPr>
          <p:nvPr>
            <p:ph type="ftr" sz="quarter" idx="11"/>
          </p:nvPr>
        </p:nvSpPr>
        <p:spPr/>
        <p:txBody>
          <a:bodyPr/>
          <a:lstStyle/>
          <a:p>
            <a:r>
              <a:rPr lang="es-CO"/>
              <a:t>www.udistrital.edu.co</a:t>
            </a:r>
          </a:p>
        </p:txBody>
      </p:sp>
      <p:sp>
        <p:nvSpPr>
          <p:cNvPr id="7" name="Slide Number Placeholder 6"/>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6935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5128" y="373832"/>
            <a:ext cx="11458992" cy="13571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130" y="1721247"/>
            <a:ext cx="5620510" cy="843556"/>
          </a:xfrm>
        </p:spPr>
        <p:txBody>
          <a:bodyPr anchor="b"/>
          <a:lstStyle>
            <a:lvl1pPr marL="0" indent="0">
              <a:buNone/>
              <a:defRPr sz="3000" b="1"/>
            </a:lvl1pPr>
            <a:lvl2pPr marL="580187" indent="0">
              <a:buNone/>
              <a:defRPr sz="2500" b="1"/>
            </a:lvl2pPr>
            <a:lvl3pPr marL="1160374" indent="0">
              <a:buNone/>
              <a:defRPr sz="2300" b="1"/>
            </a:lvl3pPr>
            <a:lvl4pPr marL="1740560" indent="0">
              <a:buNone/>
              <a:defRPr sz="2000" b="1"/>
            </a:lvl4pPr>
            <a:lvl5pPr marL="2320747" indent="0">
              <a:buNone/>
              <a:defRPr sz="2000" b="1"/>
            </a:lvl5pPr>
            <a:lvl6pPr marL="2900934" indent="0">
              <a:buNone/>
              <a:defRPr sz="2000" b="1"/>
            </a:lvl6pPr>
            <a:lvl7pPr marL="3481121" indent="0">
              <a:buNone/>
              <a:defRPr sz="2000" b="1"/>
            </a:lvl7pPr>
            <a:lvl8pPr marL="4061308" indent="0">
              <a:buNone/>
              <a:defRPr sz="2000" b="1"/>
            </a:lvl8pPr>
            <a:lvl9pPr marL="4641494" indent="0">
              <a:buNone/>
              <a:defRPr sz="2000" b="1"/>
            </a:lvl9pPr>
          </a:lstStyle>
          <a:p>
            <a:pPr lvl="0"/>
            <a:r>
              <a:rPr lang="en-US"/>
              <a:t>Click to edit Master text styles</a:t>
            </a:r>
          </a:p>
        </p:txBody>
      </p:sp>
      <p:sp>
        <p:nvSpPr>
          <p:cNvPr id="4" name="Content Placeholder 3"/>
          <p:cNvSpPr>
            <a:spLocks noGrp="1"/>
          </p:cNvSpPr>
          <p:nvPr>
            <p:ph sz="half" idx="2"/>
          </p:nvPr>
        </p:nvSpPr>
        <p:spPr>
          <a:xfrm>
            <a:off x="915130" y="2564803"/>
            <a:ext cx="5620510" cy="3772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25931" y="1721247"/>
            <a:ext cx="5648190" cy="843556"/>
          </a:xfrm>
        </p:spPr>
        <p:txBody>
          <a:bodyPr anchor="b"/>
          <a:lstStyle>
            <a:lvl1pPr marL="0" indent="0">
              <a:buNone/>
              <a:defRPr sz="3000" b="1"/>
            </a:lvl1pPr>
            <a:lvl2pPr marL="580187" indent="0">
              <a:buNone/>
              <a:defRPr sz="2500" b="1"/>
            </a:lvl2pPr>
            <a:lvl3pPr marL="1160374" indent="0">
              <a:buNone/>
              <a:defRPr sz="2300" b="1"/>
            </a:lvl3pPr>
            <a:lvl4pPr marL="1740560" indent="0">
              <a:buNone/>
              <a:defRPr sz="2000" b="1"/>
            </a:lvl4pPr>
            <a:lvl5pPr marL="2320747" indent="0">
              <a:buNone/>
              <a:defRPr sz="2000" b="1"/>
            </a:lvl5pPr>
            <a:lvl6pPr marL="2900934" indent="0">
              <a:buNone/>
              <a:defRPr sz="2000" b="1"/>
            </a:lvl6pPr>
            <a:lvl7pPr marL="3481121" indent="0">
              <a:buNone/>
              <a:defRPr sz="2000" b="1"/>
            </a:lvl7pPr>
            <a:lvl8pPr marL="4061308" indent="0">
              <a:buNone/>
              <a:defRPr sz="2000" b="1"/>
            </a:lvl8pPr>
            <a:lvl9pPr marL="464149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725931" y="2564803"/>
            <a:ext cx="5648190" cy="3772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7F000-3600-487A-97EA-BE66676B6B8F}" type="datetime1">
              <a:rPr lang="es-CO" smtClean="0"/>
              <a:t>12/12/2022</a:t>
            </a:fld>
            <a:endParaRPr lang="es-CO"/>
          </a:p>
        </p:txBody>
      </p:sp>
      <p:sp>
        <p:nvSpPr>
          <p:cNvPr id="8" name="Footer Placeholder 7"/>
          <p:cNvSpPr>
            <a:spLocks noGrp="1"/>
          </p:cNvSpPr>
          <p:nvPr>
            <p:ph type="ftr" sz="quarter" idx="11"/>
          </p:nvPr>
        </p:nvSpPr>
        <p:spPr/>
        <p:txBody>
          <a:bodyPr/>
          <a:lstStyle/>
          <a:p>
            <a:r>
              <a:rPr lang="es-CO"/>
              <a:t>www.udistrital.edu.co</a:t>
            </a:r>
          </a:p>
        </p:txBody>
      </p:sp>
      <p:sp>
        <p:nvSpPr>
          <p:cNvPr id="9" name="Slide Number Placeholder 8"/>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25015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C7B93-4A06-41A0-91E4-ABEC88564422}" type="datetime1">
              <a:rPr lang="es-CO" smtClean="0"/>
              <a:t>12/12/2022</a:t>
            </a:fld>
            <a:endParaRPr lang="es-CO"/>
          </a:p>
        </p:txBody>
      </p:sp>
      <p:sp>
        <p:nvSpPr>
          <p:cNvPr id="4" name="Footer Placeholder 3"/>
          <p:cNvSpPr>
            <a:spLocks noGrp="1"/>
          </p:cNvSpPr>
          <p:nvPr>
            <p:ph type="ftr" sz="quarter" idx="11"/>
          </p:nvPr>
        </p:nvSpPr>
        <p:spPr/>
        <p:txBody>
          <a:bodyPr/>
          <a:lstStyle/>
          <a:p>
            <a:r>
              <a:rPr lang="es-CO"/>
              <a:t>www.udistrital.edu.co</a:t>
            </a:r>
          </a:p>
        </p:txBody>
      </p:sp>
      <p:sp>
        <p:nvSpPr>
          <p:cNvPr id="5" name="Slide Number Placeholder 4"/>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346159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E3D55-11B3-4C9E-86C1-6A10198C9353}" type="datetime1">
              <a:rPr lang="es-CO" smtClean="0"/>
              <a:t>12/12/2022</a:t>
            </a:fld>
            <a:endParaRPr lang="es-CO"/>
          </a:p>
        </p:txBody>
      </p:sp>
      <p:sp>
        <p:nvSpPr>
          <p:cNvPr id="3" name="Footer Placeholder 2"/>
          <p:cNvSpPr>
            <a:spLocks noGrp="1"/>
          </p:cNvSpPr>
          <p:nvPr>
            <p:ph type="ftr" sz="quarter" idx="11"/>
          </p:nvPr>
        </p:nvSpPr>
        <p:spPr/>
        <p:txBody>
          <a:bodyPr/>
          <a:lstStyle/>
          <a:p>
            <a:r>
              <a:rPr lang="es-CO"/>
              <a:t>www.udistrital.edu.co</a:t>
            </a:r>
          </a:p>
        </p:txBody>
      </p:sp>
      <p:sp>
        <p:nvSpPr>
          <p:cNvPr id="4" name="Slide Number Placeholder 3"/>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108116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5129" y="468101"/>
            <a:ext cx="4285012" cy="1638353"/>
          </a:xfrm>
        </p:spPr>
        <p:txBody>
          <a:bodyPr anchor="b"/>
          <a:lstStyle>
            <a:lvl1pPr>
              <a:defRPr sz="4100"/>
            </a:lvl1pPr>
          </a:lstStyle>
          <a:p>
            <a:r>
              <a:rPr lang="en-US"/>
              <a:t>Click to edit Master title style</a:t>
            </a:r>
            <a:endParaRPr lang="en-US" dirty="0"/>
          </a:p>
        </p:txBody>
      </p:sp>
      <p:sp>
        <p:nvSpPr>
          <p:cNvPr id="3" name="Content Placeholder 2"/>
          <p:cNvSpPr>
            <a:spLocks noGrp="1"/>
          </p:cNvSpPr>
          <p:nvPr>
            <p:ph idx="1"/>
          </p:nvPr>
        </p:nvSpPr>
        <p:spPr>
          <a:xfrm>
            <a:off x="5648190" y="1010969"/>
            <a:ext cx="6725930" cy="4989825"/>
          </a:xfrm>
        </p:spPr>
        <p:txBody>
          <a:bodyPr/>
          <a:lstStyle>
            <a:lvl1pPr>
              <a:defRPr sz="4100"/>
            </a:lvl1pPr>
            <a:lvl2pPr>
              <a:defRPr sz="36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5129" y="2106454"/>
            <a:ext cx="4285012" cy="3902466"/>
          </a:xfrm>
        </p:spPr>
        <p:txBody>
          <a:bodyPr/>
          <a:lstStyle>
            <a:lvl1pPr marL="0" indent="0">
              <a:buNone/>
              <a:defRPr sz="2000"/>
            </a:lvl1pPr>
            <a:lvl2pPr marL="580187" indent="0">
              <a:buNone/>
              <a:defRPr sz="1800"/>
            </a:lvl2pPr>
            <a:lvl3pPr marL="1160374" indent="0">
              <a:buNone/>
              <a:defRPr sz="1500"/>
            </a:lvl3pPr>
            <a:lvl4pPr marL="1740560" indent="0">
              <a:buNone/>
              <a:defRPr sz="1300"/>
            </a:lvl4pPr>
            <a:lvl5pPr marL="2320747" indent="0">
              <a:buNone/>
              <a:defRPr sz="1300"/>
            </a:lvl5pPr>
            <a:lvl6pPr marL="2900934" indent="0">
              <a:buNone/>
              <a:defRPr sz="1300"/>
            </a:lvl6pPr>
            <a:lvl7pPr marL="3481121" indent="0">
              <a:buNone/>
              <a:defRPr sz="1300"/>
            </a:lvl7pPr>
            <a:lvl8pPr marL="4061308" indent="0">
              <a:buNone/>
              <a:defRPr sz="1300"/>
            </a:lvl8pPr>
            <a:lvl9pPr marL="4641494"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90F01B2A-8BEB-44ED-B072-BCABD91C8FE6}" type="datetime1">
              <a:rPr lang="es-CO" smtClean="0"/>
              <a:t>12/12/2022</a:t>
            </a:fld>
            <a:endParaRPr lang="es-CO"/>
          </a:p>
        </p:txBody>
      </p:sp>
      <p:sp>
        <p:nvSpPr>
          <p:cNvPr id="6" name="Footer Placeholder 5"/>
          <p:cNvSpPr>
            <a:spLocks noGrp="1"/>
          </p:cNvSpPr>
          <p:nvPr>
            <p:ph type="ftr" sz="quarter" idx="11"/>
          </p:nvPr>
        </p:nvSpPr>
        <p:spPr/>
        <p:txBody>
          <a:bodyPr/>
          <a:lstStyle/>
          <a:p>
            <a:r>
              <a:rPr lang="es-CO"/>
              <a:t>www.udistrital.edu.co</a:t>
            </a:r>
          </a:p>
        </p:txBody>
      </p:sp>
      <p:sp>
        <p:nvSpPr>
          <p:cNvPr id="7" name="Slide Number Placeholder 6"/>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401311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5129" y="468101"/>
            <a:ext cx="4285012" cy="1638353"/>
          </a:xfrm>
        </p:spPr>
        <p:txBody>
          <a:bodyPr anchor="b"/>
          <a:lstStyle>
            <a:lvl1pPr>
              <a:defRPr sz="4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8190" y="1010969"/>
            <a:ext cx="6725930" cy="4989825"/>
          </a:xfrm>
        </p:spPr>
        <p:txBody>
          <a:bodyPr anchor="t"/>
          <a:lstStyle>
            <a:lvl1pPr marL="0" indent="0">
              <a:buNone/>
              <a:defRPr sz="4100"/>
            </a:lvl1pPr>
            <a:lvl2pPr marL="580187" indent="0">
              <a:buNone/>
              <a:defRPr sz="3600"/>
            </a:lvl2pPr>
            <a:lvl3pPr marL="1160374" indent="0">
              <a:buNone/>
              <a:defRPr sz="3000"/>
            </a:lvl3pPr>
            <a:lvl4pPr marL="1740560" indent="0">
              <a:buNone/>
              <a:defRPr sz="2500"/>
            </a:lvl4pPr>
            <a:lvl5pPr marL="2320747" indent="0">
              <a:buNone/>
              <a:defRPr sz="2500"/>
            </a:lvl5pPr>
            <a:lvl6pPr marL="2900934" indent="0">
              <a:buNone/>
              <a:defRPr sz="2500"/>
            </a:lvl6pPr>
            <a:lvl7pPr marL="3481121" indent="0">
              <a:buNone/>
              <a:defRPr sz="2500"/>
            </a:lvl7pPr>
            <a:lvl8pPr marL="4061308" indent="0">
              <a:buNone/>
              <a:defRPr sz="2500"/>
            </a:lvl8pPr>
            <a:lvl9pPr marL="4641494"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915129" y="2106454"/>
            <a:ext cx="4285012" cy="3902466"/>
          </a:xfrm>
        </p:spPr>
        <p:txBody>
          <a:bodyPr/>
          <a:lstStyle>
            <a:lvl1pPr marL="0" indent="0">
              <a:buNone/>
              <a:defRPr sz="2000"/>
            </a:lvl1pPr>
            <a:lvl2pPr marL="580187" indent="0">
              <a:buNone/>
              <a:defRPr sz="1800"/>
            </a:lvl2pPr>
            <a:lvl3pPr marL="1160374" indent="0">
              <a:buNone/>
              <a:defRPr sz="1500"/>
            </a:lvl3pPr>
            <a:lvl4pPr marL="1740560" indent="0">
              <a:buNone/>
              <a:defRPr sz="1300"/>
            </a:lvl4pPr>
            <a:lvl5pPr marL="2320747" indent="0">
              <a:buNone/>
              <a:defRPr sz="1300"/>
            </a:lvl5pPr>
            <a:lvl6pPr marL="2900934" indent="0">
              <a:buNone/>
              <a:defRPr sz="1300"/>
            </a:lvl6pPr>
            <a:lvl7pPr marL="3481121" indent="0">
              <a:buNone/>
              <a:defRPr sz="1300"/>
            </a:lvl7pPr>
            <a:lvl8pPr marL="4061308" indent="0">
              <a:buNone/>
              <a:defRPr sz="1300"/>
            </a:lvl8pPr>
            <a:lvl9pPr marL="4641494"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88433BA6-C500-4A94-A333-73CC636F2513}" type="datetime1">
              <a:rPr lang="es-CO" smtClean="0"/>
              <a:t>12/12/2022</a:t>
            </a:fld>
            <a:endParaRPr lang="es-CO"/>
          </a:p>
        </p:txBody>
      </p:sp>
      <p:sp>
        <p:nvSpPr>
          <p:cNvPr id="6" name="Footer Placeholder 5"/>
          <p:cNvSpPr>
            <a:spLocks noGrp="1"/>
          </p:cNvSpPr>
          <p:nvPr>
            <p:ph type="ftr" sz="quarter" idx="11"/>
          </p:nvPr>
        </p:nvSpPr>
        <p:spPr/>
        <p:txBody>
          <a:bodyPr/>
          <a:lstStyle/>
          <a:p>
            <a:r>
              <a:rPr lang="es-CO"/>
              <a:t>www.udistrital.edu.co</a:t>
            </a:r>
          </a:p>
        </p:txBody>
      </p:sp>
      <p:sp>
        <p:nvSpPr>
          <p:cNvPr id="7" name="Slide Number Placeholder 6"/>
          <p:cNvSpPr>
            <a:spLocks noGrp="1"/>
          </p:cNvSpPr>
          <p:nvPr>
            <p:ph type="sldNum" sz="quarter" idx="12"/>
          </p:nvPr>
        </p:nvSpPr>
        <p:spPr/>
        <p:txBody>
          <a:bodyPr/>
          <a:lstStyle/>
          <a:p>
            <a:fld id="{B932825C-A7B8-483F-B1CB-5A93A4AE4C46}" type="slidenum">
              <a:rPr lang="es-CO" smtClean="0"/>
              <a:t>‹Nº›</a:t>
            </a:fld>
            <a:endParaRPr lang="es-CO"/>
          </a:p>
        </p:txBody>
      </p:sp>
    </p:spTree>
    <p:extLst>
      <p:ext uri="{BB962C8B-B14F-4D97-AF65-F5344CB8AC3E}">
        <p14:creationId xmlns:p14="http://schemas.microsoft.com/office/powerpoint/2010/main" val="324081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398" y="373832"/>
            <a:ext cx="11458992" cy="1357168"/>
          </a:xfrm>
          <a:prstGeom prst="rect">
            <a:avLst/>
          </a:prstGeom>
        </p:spPr>
        <p:txBody>
          <a:bodyPr vert="horz" lIns="116037" tIns="58019" rIns="116037" bIns="5801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398" y="1869153"/>
            <a:ext cx="11458992" cy="4455085"/>
          </a:xfrm>
          <a:prstGeom prst="rect">
            <a:avLst/>
          </a:prstGeom>
        </p:spPr>
        <p:txBody>
          <a:bodyPr vert="horz" lIns="116037" tIns="58019" rIns="116037" bIns="580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3398" y="6507904"/>
            <a:ext cx="2989302" cy="373831"/>
          </a:xfrm>
          <a:prstGeom prst="rect">
            <a:avLst/>
          </a:prstGeom>
        </p:spPr>
        <p:txBody>
          <a:bodyPr vert="horz" lIns="116037" tIns="58019" rIns="116037" bIns="58019" rtlCol="0" anchor="ctr"/>
          <a:lstStyle>
            <a:lvl1pPr algn="l">
              <a:defRPr sz="1500">
                <a:solidFill>
                  <a:schemeClr val="tx1">
                    <a:tint val="75000"/>
                  </a:schemeClr>
                </a:solidFill>
              </a:defRPr>
            </a:lvl1pPr>
          </a:lstStyle>
          <a:p>
            <a:fld id="{43B20BA2-5DAC-4C25-B080-64616F3EFC81}" type="datetime1">
              <a:rPr lang="es-CO" smtClean="0"/>
              <a:t>12/12/2022</a:t>
            </a:fld>
            <a:endParaRPr lang="es-CO"/>
          </a:p>
        </p:txBody>
      </p:sp>
      <p:sp>
        <p:nvSpPr>
          <p:cNvPr id="5" name="Footer Placeholder 4"/>
          <p:cNvSpPr>
            <a:spLocks noGrp="1"/>
          </p:cNvSpPr>
          <p:nvPr>
            <p:ph type="ftr" sz="quarter" idx="3"/>
          </p:nvPr>
        </p:nvSpPr>
        <p:spPr>
          <a:xfrm>
            <a:off x="4400918" y="6507904"/>
            <a:ext cx="4483953" cy="373831"/>
          </a:xfrm>
          <a:prstGeom prst="rect">
            <a:avLst/>
          </a:prstGeom>
        </p:spPr>
        <p:txBody>
          <a:bodyPr vert="horz" lIns="116037" tIns="58019" rIns="116037" bIns="58019" rtlCol="0" anchor="ctr"/>
          <a:lstStyle>
            <a:lvl1pPr algn="ctr">
              <a:defRPr sz="1500">
                <a:solidFill>
                  <a:schemeClr val="tx1">
                    <a:tint val="75000"/>
                  </a:schemeClr>
                </a:solidFill>
              </a:defRPr>
            </a:lvl1pPr>
          </a:lstStyle>
          <a:p>
            <a:r>
              <a:rPr lang="es-CO"/>
              <a:t>www.udistrital.edu.co</a:t>
            </a:r>
          </a:p>
        </p:txBody>
      </p:sp>
      <p:sp>
        <p:nvSpPr>
          <p:cNvPr id="6" name="Slide Number Placeholder 5"/>
          <p:cNvSpPr>
            <a:spLocks noGrp="1"/>
          </p:cNvSpPr>
          <p:nvPr>
            <p:ph type="sldNum" sz="quarter" idx="4"/>
          </p:nvPr>
        </p:nvSpPr>
        <p:spPr>
          <a:xfrm>
            <a:off x="9383088" y="6507904"/>
            <a:ext cx="2989302" cy="373831"/>
          </a:xfrm>
          <a:prstGeom prst="rect">
            <a:avLst/>
          </a:prstGeom>
        </p:spPr>
        <p:txBody>
          <a:bodyPr vert="horz" lIns="116037" tIns="58019" rIns="116037" bIns="58019" rtlCol="0" anchor="ctr"/>
          <a:lstStyle>
            <a:lvl1pPr algn="r">
              <a:defRPr sz="1500">
                <a:solidFill>
                  <a:schemeClr val="tx1">
                    <a:tint val="75000"/>
                  </a:schemeClr>
                </a:solidFill>
              </a:defRPr>
            </a:lvl1pPr>
          </a:lstStyle>
          <a:p>
            <a:fld id="{B932825C-A7B8-483F-B1CB-5A93A4AE4C46}" type="slidenum">
              <a:rPr lang="es-CO" smtClean="0"/>
              <a:t>‹Nº›</a:t>
            </a:fld>
            <a:endParaRPr lang="es-CO"/>
          </a:p>
        </p:txBody>
      </p:sp>
    </p:spTree>
    <p:extLst>
      <p:ext uri="{BB962C8B-B14F-4D97-AF65-F5344CB8AC3E}">
        <p14:creationId xmlns:p14="http://schemas.microsoft.com/office/powerpoint/2010/main" val="166169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1160374" rtl="0" eaLnBrk="1" latinLnBrk="0" hangingPunct="1">
        <a:lnSpc>
          <a:spcPct val="90000"/>
        </a:lnSpc>
        <a:spcBef>
          <a:spcPct val="0"/>
        </a:spcBef>
        <a:buNone/>
        <a:defRPr sz="5600" kern="1200">
          <a:solidFill>
            <a:schemeClr val="tx1"/>
          </a:solidFill>
          <a:latin typeface="+mj-lt"/>
          <a:ea typeface="+mj-ea"/>
          <a:cs typeface="+mj-cs"/>
        </a:defRPr>
      </a:lvl1pPr>
    </p:titleStyle>
    <p:bodyStyle>
      <a:lvl1pPr marL="290093" indent="-290093" algn="l" defTabSz="1160374" rtl="0" eaLnBrk="1" latinLnBrk="0" hangingPunct="1">
        <a:lnSpc>
          <a:spcPct val="90000"/>
        </a:lnSpc>
        <a:spcBef>
          <a:spcPts val="1269"/>
        </a:spcBef>
        <a:buFont typeface="Arial" panose="020B0604020202020204" pitchFamily="34" charset="0"/>
        <a:buChar char="•"/>
        <a:defRPr sz="3600" kern="1200">
          <a:solidFill>
            <a:schemeClr val="tx1"/>
          </a:solidFill>
          <a:latin typeface="+mn-lt"/>
          <a:ea typeface="+mn-ea"/>
          <a:cs typeface="+mn-cs"/>
        </a:defRPr>
      </a:lvl1pPr>
      <a:lvl2pPr marL="870280" indent="-290093" algn="l" defTabSz="1160374" rtl="0" eaLnBrk="1" latinLnBrk="0" hangingPunct="1">
        <a:lnSpc>
          <a:spcPct val="90000"/>
        </a:lnSpc>
        <a:spcBef>
          <a:spcPts val="635"/>
        </a:spcBef>
        <a:buFont typeface="Arial" panose="020B0604020202020204" pitchFamily="34" charset="0"/>
        <a:buChar char="•"/>
        <a:defRPr sz="3000" kern="1200">
          <a:solidFill>
            <a:schemeClr val="tx1"/>
          </a:solidFill>
          <a:latin typeface="+mn-lt"/>
          <a:ea typeface="+mn-ea"/>
          <a:cs typeface="+mn-cs"/>
        </a:defRPr>
      </a:lvl2pPr>
      <a:lvl3pPr marL="1450467" indent="-290093" algn="l" defTabSz="1160374" rtl="0" eaLnBrk="1" latinLnBrk="0" hangingPunct="1">
        <a:lnSpc>
          <a:spcPct val="90000"/>
        </a:lnSpc>
        <a:spcBef>
          <a:spcPts val="635"/>
        </a:spcBef>
        <a:buFont typeface="Arial" panose="020B0604020202020204" pitchFamily="34" charset="0"/>
        <a:buChar char="•"/>
        <a:defRPr sz="2500" kern="1200">
          <a:solidFill>
            <a:schemeClr val="tx1"/>
          </a:solidFill>
          <a:latin typeface="+mn-lt"/>
          <a:ea typeface="+mn-ea"/>
          <a:cs typeface="+mn-cs"/>
        </a:defRPr>
      </a:lvl3pPr>
      <a:lvl4pPr marL="2030654" indent="-290093" algn="l" defTabSz="1160374" rtl="0" eaLnBrk="1" latinLnBrk="0" hangingPunct="1">
        <a:lnSpc>
          <a:spcPct val="90000"/>
        </a:lnSpc>
        <a:spcBef>
          <a:spcPts val="635"/>
        </a:spcBef>
        <a:buFont typeface="Arial" panose="020B0604020202020204" pitchFamily="34" charset="0"/>
        <a:buChar char="•"/>
        <a:defRPr sz="2300" kern="1200">
          <a:solidFill>
            <a:schemeClr val="tx1"/>
          </a:solidFill>
          <a:latin typeface="+mn-lt"/>
          <a:ea typeface="+mn-ea"/>
          <a:cs typeface="+mn-cs"/>
        </a:defRPr>
      </a:lvl4pPr>
      <a:lvl5pPr marL="2610841" indent="-290093" algn="l" defTabSz="1160374" rtl="0" eaLnBrk="1" latinLnBrk="0" hangingPunct="1">
        <a:lnSpc>
          <a:spcPct val="90000"/>
        </a:lnSpc>
        <a:spcBef>
          <a:spcPts val="635"/>
        </a:spcBef>
        <a:buFont typeface="Arial" panose="020B0604020202020204" pitchFamily="34" charset="0"/>
        <a:buChar char="•"/>
        <a:defRPr sz="2300" kern="1200">
          <a:solidFill>
            <a:schemeClr val="tx1"/>
          </a:solidFill>
          <a:latin typeface="+mn-lt"/>
          <a:ea typeface="+mn-ea"/>
          <a:cs typeface="+mn-cs"/>
        </a:defRPr>
      </a:lvl5pPr>
      <a:lvl6pPr marL="3191027" indent="-290093" algn="l" defTabSz="1160374" rtl="0" eaLnBrk="1" latinLnBrk="0" hangingPunct="1">
        <a:lnSpc>
          <a:spcPct val="90000"/>
        </a:lnSpc>
        <a:spcBef>
          <a:spcPts val="635"/>
        </a:spcBef>
        <a:buFont typeface="Arial" panose="020B0604020202020204" pitchFamily="34" charset="0"/>
        <a:buChar char="•"/>
        <a:defRPr sz="2300" kern="1200">
          <a:solidFill>
            <a:schemeClr val="tx1"/>
          </a:solidFill>
          <a:latin typeface="+mn-lt"/>
          <a:ea typeface="+mn-ea"/>
          <a:cs typeface="+mn-cs"/>
        </a:defRPr>
      </a:lvl6pPr>
      <a:lvl7pPr marL="3771214" indent="-290093" algn="l" defTabSz="1160374" rtl="0" eaLnBrk="1" latinLnBrk="0" hangingPunct="1">
        <a:lnSpc>
          <a:spcPct val="90000"/>
        </a:lnSpc>
        <a:spcBef>
          <a:spcPts val="635"/>
        </a:spcBef>
        <a:buFont typeface="Arial" panose="020B0604020202020204" pitchFamily="34" charset="0"/>
        <a:buChar char="•"/>
        <a:defRPr sz="2300" kern="1200">
          <a:solidFill>
            <a:schemeClr val="tx1"/>
          </a:solidFill>
          <a:latin typeface="+mn-lt"/>
          <a:ea typeface="+mn-ea"/>
          <a:cs typeface="+mn-cs"/>
        </a:defRPr>
      </a:lvl7pPr>
      <a:lvl8pPr marL="4351401" indent="-290093" algn="l" defTabSz="1160374" rtl="0" eaLnBrk="1" latinLnBrk="0" hangingPunct="1">
        <a:lnSpc>
          <a:spcPct val="90000"/>
        </a:lnSpc>
        <a:spcBef>
          <a:spcPts val="635"/>
        </a:spcBef>
        <a:buFont typeface="Arial" panose="020B0604020202020204" pitchFamily="34" charset="0"/>
        <a:buChar char="•"/>
        <a:defRPr sz="2300" kern="1200">
          <a:solidFill>
            <a:schemeClr val="tx1"/>
          </a:solidFill>
          <a:latin typeface="+mn-lt"/>
          <a:ea typeface="+mn-ea"/>
          <a:cs typeface="+mn-cs"/>
        </a:defRPr>
      </a:lvl8pPr>
      <a:lvl9pPr marL="4931588" indent="-290093" algn="l" defTabSz="1160374" rtl="0" eaLnBrk="1" latinLnBrk="0" hangingPunct="1">
        <a:lnSpc>
          <a:spcPct val="90000"/>
        </a:lnSpc>
        <a:spcBef>
          <a:spcPts val="635"/>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60374" rtl="0" eaLnBrk="1" latinLnBrk="0" hangingPunct="1">
        <a:defRPr sz="2300" kern="1200">
          <a:solidFill>
            <a:schemeClr val="tx1"/>
          </a:solidFill>
          <a:latin typeface="+mn-lt"/>
          <a:ea typeface="+mn-ea"/>
          <a:cs typeface="+mn-cs"/>
        </a:defRPr>
      </a:lvl1pPr>
      <a:lvl2pPr marL="580187" algn="l" defTabSz="1160374" rtl="0" eaLnBrk="1" latinLnBrk="0" hangingPunct="1">
        <a:defRPr sz="2300" kern="1200">
          <a:solidFill>
            <a:schemeClr val="tx1"/>
          </a:solidFill>
          <a:latin typeface="+mn-lt"/>
          <a:ea typeface="+mn-ea"/>
          <a:cs typeface="+mn-cs"/>
        </a:defRPr>
      </a:lvl2pPr>
      <a:lvl3pPr marL="1160374" algn="l" defTabSz="1160374" rtl="0" eaLnBrk="1" latinLnBrk="0" hangingPunct="1">
        <a:defRPr sz="2300" kern="1200">
          <a:solidFill>
            <a:schemeClr val="tx1"/>
          </a:solidFill>
          <a:latin typeface="+mn-lt"/>
          <a:ea typeface="+mn-ea"/>
          <a:cs typeface="+mn-cs"/>
        </a:defRPr>
      </a:lvl3pPr>
      <a:lvl4pPr marL="1740560" algn="l" defTabSz="1160374" rtl="0" eaLnBrk="1" latinLnBrk="0" hangingPunct="1">
        <a:defRPr sz="2300" kern="1200">
          <a:solidFill>
            <a:schemeClr val="tx1"/>
          </a:solidFill>
          <a:latin typeface="+mn-lt"/>
          <a:ea typeface="+mn-ea"/>
          <a:cs typeface="+mn-cs"/>
        </a:defRPr>
      </a:lvl4pPr>
      <a:lvl5pPr marL="2320747" algn="l" defTabSz="1160374" rtl="0" eaLnBrk="1" latinLnBrk="0" hangingPunct="1">
        <a:defRPr sz="2300" kern="1200">
          <a:solidFill>
            <a:schemeClr val="tx1"/>
          </a:solidFill>
          <a:latin typeface="+mn-lt"/>
          <a:ea typeface="+mn-ea"/>
          <a:cs typeface="+mn-cs"/>
        </a:defRPr>
      </a:lvl5pPr>
      <a:lvl6pPr marL="2900934" algn="l" defTabSz="1160374" rtl="0" eaLnBrk="1" latinLnBrk="0" hangingPunct="1">
        <a:defRPr sz="2300" kern="1200">
          <a:solidFill>
            <a:schemeClr val="tx1"/>
          </a:solidFill>
          <a:latin typeface="+mn-lt"/>
          <a:ea typeface="+mn-ea"/>
          <a:cs typeface="+mn-cs"/>
        </a:defRPr>
      </a:lvl6pPr>
      <a:lvl7pPr marL="3481121" algn="l" defTabSz="1160374" rtl="0" eaLnBrk="1" latinLnBrk="0" hangingPunct="1">
        <a:defRPr sz="2300" kern="1200">
          <a:solidFill>
            <a:schemeClr val="tx1"/>
          </a:solidFill>
          <a:latin typeface="+mn-lt"/>
          <a:ea typeface="+mn-ea"/>
          <a:cs typeface="+mn-cs"/>
        </a:defRPr>
      </a:lvl7pPr>
      <a:lvl8pPr marL="4061308" algn="l" defTabSz="1160374" rtl="0" eaLnBrk="1" latinLnBrk="0" hangingPunct="1">
        <a:defRPr sz="2300" kern="1200">
          <a:solidFill>
            <a:schemeClr val="tx1"/>
          </a:solidFill>
          <a:latin typeface="+mn-lt"/>
          <a:ea typeface="+mn-ea"/>
          <a:cs typeface="+mn-cs"/>
        </a:defRPr>
      </a:lvl8pPr>
      <a:lvl9pPr marL="4641494" algn="l" defTabSz="116037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3.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shd.gov.co/shd/supuestos-macro-con-ecofis"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4.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3.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edificio con un paraguas&#10;&#10;Descripción generada automáticamente">
            <a:extLst>
              <a:ext uri="{FF2B5EF4-FFF2-40B4-BE49-F238E27FC236}">
                <a16:creationId xmlns:a16="http://schemas.microsoft.com/office/drawing/2014/main" id="{BC0ED9F1-ED52-6FCF-2C7E-AFD11D6AE3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996" r="768" b="2"/>
          <a:stretch/>
        </p:blipFill>
        <p:spPr>
          <a:xfrm>
            <a:off x="6203536" y="-1"/>
            <a:ext cx="7082252" cy="7021513"/>
          </a:xfrm>
          <a:prstGeom prst="rect">
            <a:avLst/>
          </a:prstGeom>
          <a:noFill/>
        </p:spPr>
      </p:pic>
      <p:sp>
        <p:nvSpPr>
          <p:cNvPr id="5" name="CuadroTexto 4">
            <a:extLst>
              <a:ext uri="{FF2B5EF4-FFF2-40B4-BE49-F238E27FC236}">
                <a16:creationId xmlns:a16="http://schemas.microsoft.com/office/drawing/2014/main" id="{9991B0D3-8742-D2B8-601B-A3D41178F3BC}"/>
              </a:ext>
            </a:extLst>
          </p:cNvPr>
          <p:cNvSpPr txBox="1"/>
          <p:nvPr/>
        </p:nvSpPr>
        <p:spPr>
          <a:xfrm>
            <a:off x="880030" y="3822188"/>
            <a:ext cx="4634025" cy="2462213"/>
          </a:xfrm>
          <a:prstGeom prst="rect">
            <a:avLst/>
          </a:prstGeom>
          <a:noFill/>
        </p:spPr>
        <p:txBody>
          <a:bodyPr wrap="square" rtlCol="0">
            <a:spAutoFit/>
          </a:bodyPr>
          <a:lstStyle/>
          <a:p>
            <a:pPr algn="ctr"/>
            <a:r>
              <a:rPr lang="es-MX" sz="4000" b="1" dirty="0">
                <a:solidFill>
                  <a:srgbClr val="C00000"/>
                </a:solidFill>
                <a:latin typeface="Aharoni" panose="02010803020104030203" pitchFamily="2" charset="-79"/>
                <a:ea typeface="+mj-ea"/>
                <a:cs typeface="Aharoni" panose="02010803020104030203" pitchFamily="2" charset="-79"/>
              </a:rPr>
              <a:t>PROYECTO DE PRESUPUESTO 2023</a:t>
            </a:r>
          </a:p>
          <a:p>
            <a:pPr algn="ctr"/>
            <a:endParaRPr lang="es-MX" sz="1800" b="1" dirty="0">
              <a:solidFill>
                <a:srgbClr val="C00000"/>
              </a:solidFill>
              <a:ea typeface="Cambria" panose="02040503050406030204" pitchFamily="18" charset="0"/>
            </a:endParaRPr>
          </a:p>
          <a:p>
            <a:pPr algn="ctr"/>
            <a:r>
              <a:rPr lang="es-CO" sz="2800" b="1" dirty="0">
                <a:solidFill>
                  <a:srgbClr val="FFC000"/>
                </a:solidFill>
                <a:latin typeface="Aharoni" panose="02010803020104030203" pitchFamily="2" charset="-79"/>
                <a:ea typeface="+mj-ea"/>
                <a:cs typeface="Aharoni" panose="02010803020104030203" pitchFamily="2" charset="-79"/>
              </a:rPr>
              <a:t>CONSEJO SUPERIOR UNIVERSITARIO</a:t>
            </a:r>
          </a:p>
        </p:txBody>
      </p:sp>
      <p:sp>
        <p:nvSpPr>
          <p:cNvPr id="6" name="CuadroTexto 5">
            <a:extLst>
              <a:ext uri="{FF2B5EF4-FFF2-40B4-BE49-F238E27FC236}">
                <a16:creationId xmlns:a16="http://schemas.microsoft.com/office/drawing/2014/main" id="{2F24C7F0-55B6-9229-9D07-B387E61680DB}"/>
              </a:ext>
            </a:extLst>
          </p:cNvPr>
          <p:cNvSpPr txBox="1"/>
          <p:nvPr/>
        </p:nvSpPr>
        <p:spPr>
          <a:xfrm>
            <a:off x="5772036" y="2237010"/>
            <a:ext cx="5607395" cy="2123658"/>
          </a:xfrm>
          <a:prstGeom prst="rect">
            <a:avLst/>
          </a:prstGeom>
          <a:noFill/>
        </p:spPr>
        <p:txBody>
          <a:bodyPr wrap="square" rtlCol="0">
            <a:spAutoFit/>
          </a:bodyPr>
          <a:lstStyle/>
          <a:p>
            <a:pPr algn="ctr"/>
            <a:r>
              <a:rPr lang="es-MX" sz="1200" b="1" dirty="0">
                <a:solidFill>
                  <a:schemeClr val="bg1"/>
                </a:solidFill>
                <a:latin typeface="Cambria" panose="02040503050406030204" pitchFamily="18" charset="0"/>
                <a:ea typeface="Cambria" panose="02040503050406030204" pitchFamily="18" charset="0"/>
              </a:rPr>
              <a:t>GIOVANNY MAURICIO TARAZONA BERMÚDEZ</a:t>
            </a:r>
          </a:p>
          <a:p>
            <a:pPr algn="ctr"/>
            <a:r>
              <a:rPr lang="es-MX" sz="1200" dirty="0">
                <a:solidFill>
                  <a:schemeClr val="bg1"/>
                </a:solidFill>
                <a:latin typeface="Cambria" panose="02040503050406030204" pitchFamily="18" charset="0"/>
                <a:ea typeface="Cambria" panose="02040503050406030204" pitchFamily="18" charset="0"/>
              </a:rPr>
              <a:t>Rector</a:t>
            </a:r>
          </a:p>
          <a:p>
            <a:pPr algn="ctr"/>
            <a:endParaRPr lang="es-MX" sz="1200" b="1" dirty="0">
              <a:solidFill>
                <a:schemeClr val="bg1"/>
              </a:solidFill>
              <a:latin typeface="Cambria" panose="02040503050406030204" pitchFamily="18" charset="0"/>
              <a:ea typeface="Cambria" panose="02040503050406030204" pitchFamily="18" charset="0"/>
            </a:endParaRPr>
          </a:p>
          <a:p>
            <a:pPr algn="ctr"/>
            <a:r>
              <a:rPr lang="es-MX" sz="1200" b="1" dirty="0">
                <a:solidFill>
                  <a:schemeClr val="bg1"/>
                </a:solidFill>
                <a:latin typeface="Cambria" panose="02040503050406030204" pitchFamily="18" charset="0"/>
                <a:ea typeface="Cambria" panose="02040503050406030204" pitchFamily="18" charset="0"/>
              </a:rPr>
              <a:t>MIRNA JIRÓN POPOVA</a:t>
            </a:r>
          </a:p>
          <a:p>
            <a:pPr algn="ctr"/>
            <a:r>
              <a:rPr lang="es-MX" sz="1200" dirty="0">
                <a:solidFill>
                  <a:schemeClr val="bg1"/>
                </a:solidFill>
                <a:latin typeface="Cambria" panose="02040503050406030204" pitchFamily="18" charset="0"/>
                <a:ea typeface="Cambria" panose="02040503050406030204" pitchFamily="18" charset="0"/>
              </a:rPr>
              <a:t>Vicerrectora Académica</a:t>
            </a:r>
          </a:p>
          <a:p>
            <a:pPr algn="ctr"/>
            <a:endParaRPr lang="es-MX" sz="1200" b="1" dirty="0">
              <a:solidFill>
                <a:schemeClr val="bg1"/>
              </a:solidFill>
              <a:latin typeface="Cambria" panose="02040503050406030204" pitchFamily="18" charset="0"/>
              <a:ea typeface="Cambria" panose="02040503050406030204" pitchFamily="18" charset="0"/>
            </a:endParaRPr>
          </a:p>
          <a:p>
            <a:pPr algn="ctr"/>
            <a:r>
              <a:rPr lang="es-MX" sz="1200" b="1" dirty="0">
                <a:solidFill>
                  <a:schemeClr val="bg1"/>
                </a:solidFill>
                <a:latin typeface="Cambria" panose="02040503050406030204" pitchFamily="18" charset="0"/>
                <a:ea typeface="Cambria" panose="02040503050406030204" pitchFamily="18" charset="0"/>
              </a:rPr>
              <a:t>ELVERTH SANTOS ROMERO</a:t>
            </a:r>
          </a:p>
          <a:p>
            <a:pPr algn="ctr"/>
            <a:r>
              <a:rPr lang="es-MX" sz="1200" dirty="0">
                <a:solidFill>
                  <a:schemeClr val="bg1"/>
                </a:solidFill>
                <a:latin typeface="Cambria" panose="02040503050406030204" pitchFamily="18" charset="0"/>
                <a:ea typeface="Cambria" panose="02040503050406030204" pitchFamily="18" charset="0"/>
              </a:rPr>
              <a:t>Vicerrector Administrativo y Financiero</a:t>
            </a:r>
          </a:p>
          <a:p>
            <a:pPr algn="ctr"/>
            <a:endParaRPr lang="es-MX" sz="1200" b="1" dirty="0">
              <a:solidFill>
                <a:schemeClr val="bg1"/>
              </a:solidFill>
              <a:latin typeface="Cambria" panose="02040503050406030204" pitchFamily="18" charset="0"/>
              <a:ea typeface="Cambria" panose="02040503050406030204" pitchFamily="18" charset="0"/>
            </a:endParaRPr>
          </a:p>
          <a:p>
            <a:pPr algn="ctr"/>
            <a:r>
              <a:rPr lang="es-MX" sz="1200" b="1" dirty="0">
                <a:solidFill>
                  <a:schemeClr val="bg1"/>
                </a:solidFill>
                <a:latin typeface="Cambria" panose="02040503050406030204" pitchFamily="18" charset="0"/>
                <a:ea typeface="Cambria" panose="02040503050406030204" pitchFamily="18" charset="0"/>
              </a:rPr>
              <a:t>JENNIFER CRESPO</a:t>
            </a:r>
          </a:p>
          <a:p>
            <a:pPr algn="ctr"/>
            <a:r>
              <a:rPr lang="es-MX" sz="1200" dirty="0">
                <a:solidFill>
                  <a:schemeClr val="bg1"/>
                </a:solidFill>
                <a:latin typeface="Cambria" panose="02040503050406030204" pitchFamily="18" charset="0"/>
                <a:ea typeface="Cambria" panose="02040503050406030204" pitchFamily="18" charset="0"/>
              </a:rPr>
              <a:t>Jefe Oficina Asesora de Planeación y Control</a:t>
            </a:r>
            <a:endParaRPr lang="es-MX" sz="1400" dirty="0">
              <a:solidFill>
                <a:schemeClr val="bg1"/>
              </a:solidFill>
              <a:latin typeface="Cambria" panose="02040503050406030204" pitchFamily="18" charset="0"/>
              <a:ea typeface="Cambria" panose="02040503050406030204" pitchFamily="18" charset="0"/>
            </a:endParaRPr>
          </a:p>
        </p:txBody>
      </p:sp>
      <p:pic>
        <p:nvPicPr>
          <p:cNvPr id="10" name="6 Imagen" descr="AAA.jpg">
            <a:extLst>
              <a:ext uri="{FF2B5EF4-FFF2-40B4-BE49-F238E27FC236}">
                <a16:creationId xmlns:a16="http://schemas.microsoft.com/office/drawing/2014/main" id="{0A498AEC-6EDD-8D08-838E-AA3811A7029E}"/>
              </a:ext>
            </a:extLst>
          </p:cNvPr>
          <p:cNvPicPr>
            <a:picLocks noChangeAspect="1"/>
          </p:cNvPicPr>
          <p:nvPr/>
        </p:nvPicPr>
        <p:blipFill>
          <a:blip r:embed="rId3"/>
          <a:srcRect t="10416"/>
          <a:stretch>
            <a:fillRect/>
          </a:stretch>
        </p:blipFill>
        <p:spPr>
          <a:xfrm>
            <a:off x="1374704" y="256841"/>
            <a:ext cx="3707851" cy="3590371"/>
          </a:xfrm>
          <a:prstGeom prst="rect">
            <a:avLst/>
          </a:prstGeom>
        </p:spPr>
      </p:pic>
      <p:sp>
        <p:nvSpPr>
          <p:cNvPr id="12" name="CuadroTexto 11">
            <a:extLst>
              <a:ext uri="{FF2B5EF4-FFF2-40B4-BE49-F238E27FC236}">
                <a16:creationId xmlns:a16="http://schemas.microsoft.com/office/drawing/2014/main" id="{CD49A2B1-09BB-19B0-4555-B64DA6117D79}"/>
              </a:ext>
            </a:extLst>
          </p:cNvPr>
          <p:cNvSpPr txBox="1"/>
          <p:nvPr/>
        </p:nvSpPr>
        <p:spPr>
          <a:xfrm>
            <a:off x="6603459" y="6284401"/>
            <a:ext cx="6282405" cy="546265"/>
          </a:xfrm>
          <a:prstGeom prst="rect">
            <a:avLst/>
          </a:prstGeom>
          <a:noFill/>
        </p:spPr>
        <p:txBody>
          <a:bodyPr wrap="square">
            <a:spAutoFit/>
          </a:bodyPr>
          <a:lstStyle/>
          <a:p>
            <a:pPr algn="ctr"/>
            <a:r>
              <a:rPr lang="es-CO" sz="2867" b="1" dirty="0">
                <a:solidFill>
                  <a:srgbClr val="FFC000"/>
                </a:solidFill>
                <a:latin typeface="Cambria" panose="02040503050406030204" pitchFamily="18" charset="0"/>
                <a:ea typeface="Cambria" panose="02040503050406030204" pitchFamily="18" charset="0"/>
              </a:rPr>
              <a:t>NOVIEMBRE DE 2022</a:t>
            </a:r>
          </a:p>
        </p:txBody>
      </p:sp>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4"/>
          <a:srcRect l="12766" t="14094"/>
          <a:stretch/>
        </p:blipFill>
        <p:spPr>
          <a:xfrm>
            <a:off x="0" y="6363"/>
            <a:ext cx="1884722" cy="1671088"/>
          </a:xfrm>
          <a:prstGeom prst="rect">
            <a:avLst/>
          </a:prstGeom>
        </p:spPr>
      </p:pic>
    </p:spTree>
    <p:extLst>
      <p:ext uri="{BB962C8B-B14F-4D97-AF65-F5344CB8AC3E}">
        <p14:creationId xmlns:p14="http://schemas.microsoft.com/office/powerpoint/2010/main" val="202813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7523" y="3819137"/>
            <a:ext cx="11278823" cy="353816"/>
          </a:xfrm>
          <a:prstGeom prst="rect">
            <a:avLst/>
          </a:prstGeom>
        </p:spPr>
        <p:txBody>
          <a:bodyPr wrap="square" lIns="102432" tIns="51216" rIns="102432" bIns="51216">
            <a:spAutoFit/>
          </a:bodyPr>
          <a:lstStyle/>
          <a:p>
            <a:pPr algn="ctr"/>
            <a:endParaRPr lang="es-CO" sz="1589" dirty="0"/>
          </a:p>
        </p:txBody>
      </p:sp>
      <p:sp>
        <p:nvSpPr>
          <p:cNvPr id="85" name="Rectángulo: esquinas redondeadas 84">
            <a:extLst>
              <a:ext uri="{FF2B5EF4-FFF2-40B4-BE49-F238E27FC236}">
                <a16:creationId xmlns:a16="http://schemas.microsoft.com/office/drawing/2014/main" id="{AD20F0CD-398A-478D-B0E5-1D2836769BEB}"/>
              </a:ext>
            </a:extLst>
          </p:cNvPr>
          <p:cNvSpPr>
            <a:spLocks/>
          </p:cNvSpPr>
          <p:nvPr/>
        </p:nvSpPr>
        <p:spPr>
          <a:xfrm>
            <a:off x="975391" y="4186161"/>
            <a:ext cx="4901406" cy="1143996"/>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95" name="Lágrima 94">
            <a:extLst>
              <a:ext uri="{FF2B5EF4-FFF2-40B4-BE49-F238E27FC236}">
                <a16:creationId xmlns:a16="http://schemas.microsoft.com/office/drawing/2014/main" id="{20512CFA-B5D4-41A1-BAC8-2912068EB68F}"/>
              </a:ext>
            </a:extLst>
          </p:cNvPr>
          <p:cNvSpPr>
            <a:spLocks/>
          </p:cNvSpPr>
          <p:nvPr/>
        </p:nvSpPr>
        <p:spPr>
          <a:xfrm rot="10800000" flipH="1">
            <a:off x="5634918" y="4290882"/>
            <a:ext cx="780361" cy="793171"/>
          </a:xfrm>
          <a:prstGeom prst="teardrop">
            <a:avLst/>
          </a:prstGeom>
          <a:solidFill>
            <a:schemeClr val="bg2">
              <a:lumMod val="9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96" name="Cuadro de texto 147">
            <a:extLst>
              <a:ext uri="{FF2B5EF4-FFF2-40B4-BE49-F238E27FC236}">
                <a16:creationId xmlns:a16="http://schemas.microsoft.com/office/drawing/2014/main" id="{95AEAD94-1316-427B-BC85-BEC3B075B9BE}"/>
              </a:ext>
            </a:extLst>
          </p:cNvPr>
          <p:cNvSpPr txBox="1">
            <a:spLocks/>
          </p:cNvSpPr>
          <p:nvPr/>
        </p:nvSpPr>
        <p:spPr>
          <a:xfrm>
            <a:off x="1061213" y="4182719"/>
            <a:ext cx="4351269" cy="576116"/>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lvl="0" algn="just"/>
            <a:r>
              <a:rPr lang="es-MX" sz="1400" dirty="0">
                <a:solidFill>
                  <a:schemeClr val="tx1"/>
                </a:solidFill>
              </a:rPr>
              <a:t>Registro de los planes de acción y presupuesto de necesidades de las facultades y demás dependencias en el sistema SISGPLAN</a:t>
            </a:r>
            <a:endParaRPr lang="es-CO" sz="1400" dirty="0">
              <a:solidFill>
                <a:schemeClr val="tx1"/>
              </a:solidFill>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99" name="Rectángulo: esquinas redondeadas 98">
            <a:extLst>
              <a:ext uri="{FF2B5EF4-FFF2-40B4-BE49-F238E27FC236}">
                <a16:creationId xmlns:a16="http://schemas.microsoft.com/office/drawing/2014/main" id="{0F683F6C-CF03-4C16-88C7-D9F162021ED5}"/>
              </a:ext>
            </a:extLst>
          </p:cNvPr>
          <p:cNvSpPr>
            <a:spLocks/>
          </p:cNvSpPr>
          <p:nvPr/>
        </p:nvSpPr>
        <p:spPr>
          <a:xfrm>
            <a:off x="1149455" y="5486858"/>
            <a:ext cx="5130905" cy="944603"/>
          </a:xfrm>
          <a:prstGeom prst="round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00" name="Cuadro de texto 147">
            <a:extLst>
              <a:ext uri="{FF2B5EF4-FFF2-40B4-BE49-F238E27FC236}">
                <a16:creationId xmlns:a16="http://schemas.microsoft.com/office/drawing/2014/main" id="{325D5099-7A16-48C4-9531-BDA316A60DCC}"/>
              </a:ext>
            </a:extLst>
          </p:cNvPr>
          <p:cNvSpPr txBox="1">
            <a:spLocks/>
          </p:cNvSpPr>
          <p:nvPr/>
        </p:nvSpPr>
        <p:spPr>
          <a:xfrm>
            <a:off x="1697096" y="5533596"/>
            <a:ext cx="4510505" cy="556527"/>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MX" sz="1433" dirty="0">
                <a:solidFill>
                  <a:srgbClr val="000000"/>
                </a:solidFill>
                <a:latin typeface="Calibri" panose="020F0502020204030204" pitchFamily="34" charset="0"/>
                <a:ea typeface="Times New Roman" panose="02020603050405020304" pitchFamily="18" charset="0"/>
              </a:rPr>
              <a:t>Determinación de las necesidades relacionadas con otros gastos de operación.</a:t>
            </a: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101" name="Lágrima 100">
            <a:extLst>
              <a:ext uri="{FF2B5EF4-FFF2-40B4-BE49-F238E27FC236}">
                <a16:creationId xmlns:a16="http://schemas.microsoft.com/office/drawing/2014/main" id="{7FD599D1-1CA8-48B6-9835-D3B96A17826E}"/>
              </a:ext>
            </a:extLst>
          </p:cNvPr>
          <p:cNvSpPr>
            <a:spLocks/>
          </p:cNvSpPr>
          <p:nvPr/>
        </p:nvSpPr>
        <p:spPr>
          <a:xfrm rot="10800000">
            <a:off x="874653" y="5562574"/>
            <a:ext cx="765794" cy="793171"/>
          </a:xfrm>
          <a:prstGeom prst="teardrop">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04" name="Cuadro de texto 147">
            <a:extLst>
              <a:ext uri="{FF2B5EF4-FFF2-40B4-BE49-F238E27FC236}">
                <a16:creationId xmlns:a16="http://schemas.microsoft.com/office/drawing/2014/main" id="{E0180EF9-7A5D-47DC-892F-96733A90AF72}"/>
              </a:ext>
            </a:extLst>
          </p:cNvPr>
          <p:cNvSpPr txBox="1">
            <a:spLocks/>
          </p:cNvSpPr>
          <p:nvPr/>
        </p:nvSpPr>
        <p:spPr>
          <a:xfrm>
            <a:off x="1689048" y="6097071"/>
            <a:ext cx="4510505" cy="32622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División de Recursos Humanos  </a:t>
            </a:r>
            <a:r>
              <a:rPr lang="es-CO" sz="1075" b="1" dirty="0">
                <a:solidFill>
                  <a:srgbClr val="000000"/>
                </a:solidFill>
                <a:latin typeface="Calibri" panose="020F0502020204030204" pitchFamily="34" charset="0"/>
                <a:ea typeface="Times New Roman" panose="02020603050405020304" pitchFamily="18" charset="0"/>
              </a:rPr>
              <a:t>Fecha: </a:t>
            </a:r>
            <a:r>
              <a:rPr lang="es-CO" sz="1075" dirty="0">
                <a:solidFill>
                  <a:srgbClr val="000000"/>
                </a:solidFill>
                <a:latin typeface="Calibri" panose="020F0502020204030204" pitchFamily="34" charset="0"/>
                <a:ea typeface="Times New Roman" panose="02020603050405020304" pitchFamily="18" charset="0"/>
              </a:rPr>
              <a:t>Agosto de 2022</a:t>
            </a:r>
            <a:endParaRPr lang="es-CO" sz="1229" b="1"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105" name="Rectángulo: esquinas redondeadas 104">
            <a:extLst>
              <a:ext uri="{FF2B5EF4-FFF2-40B4-BE49-F238E27FC236}">
                <a16:creationId xmlns:a16="http://schemas.microsoft.com/office/drawing/2014/main" id="{02A3A2EC-D895-4B5A-84D1-161DA4BFE8C0}"/>
              </a:ext>
            </a:extLst>
          </p:cNvPr>
          <p:cNvSpPr>
            <a:spLocks/>
          </p:cNvSpPr>
          <p:nvPr/>
        </p:nvSpPr>
        <p:spPr>
          <a:xfrm>
            <a:off x="6950579" y="2245084"/>
            <a:ext cx="4901406" cy="1114939"/>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106" name="Lágrima 105">
            <a:extLst>
              <a:ext uri="{FF2B5EF4-FFF2-40B4-BE49-F238E27FC236}">
                <a16:creationId xmlns:a16="http://schemas.microsoft.com/office/drawing/2014/main" id="{9C4F5305-0563-4FE3-8F6E-A12ED4AB1321}"/>
              </a:ext>
            </a:extLst>
          </p:cNvPr>
          <p:cNvSpPr>
            <a:spLocks/>
          </p:cNvSpPr>
          <p:nvPr/>
        </p:nvSpPr>
        <p:spPr>
          <a:xfrm rot="10800000" flipH="1">
            <a:off x="11610105" y="2553282"/>
            <a:ext cx="780361" cy="793171"/>
          </a:xfrm>
          <a:prstGeom prst="teardrop">
            <a:avLst/>
          </a:prstGeom>
          <a:solidFill>
            <a:schemeClr val="bg2">
              <a:lumMod val="9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07" name="Cuadro de texto 147">
            <a:extLst>
              <a:ext uri="{FF2B5EF4-FFF2-40B4-BE49-F238E27FC236}">
                <a16:creationId xmlns:a16="http://schemas.microsoft.com/office/drawing/2014/main" id="{3D43081E-C089-4B05-84CA-4FAF7F27C5FE}"/>
              </a:ext>
            </a:extLst>
          </p:cNvPr>
          <p:cNvSpPr txBox="1">
            <a:spLocks/>
          </p:cNvSpPr>
          <p:nvPr/>
        </p:nvSpPr>
        <p:spPr>
          <a:xfrm>
            <a:off x="7046492" y="2343543"/>
            <a:ext cx="4351269" cy="576116"/>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MX" sz="1433" dirty="0">
                <a:solidFill>
                  <a:srgbClr val="000000"/>
                </a:solidFill>
                <a:latin typeface="Calibri" panose="020F0502020204030204" pitchFamily="34" charset="0"/>
                <a:ea typeface="Times New Roman" panose="02020603050405020304" pitchFamily="18" charset="0"/>
              </a:rPr>
              <a:t>Verificación y validación de los planes de acción y presupuesto de necesidades registrados en el SISGPLAN </a:t>
            </a: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108" name="Cuadro de texto 147">
            <a:extLst>
              <a:ext uri="{FF2B5EF4-FFF2-40B4-BE49-F238E27FC236}">
                <a16:creationId xmlns:a16="http://schemas.microsoft.com/office/drawing/2014/main" id="{2EB55643-4997-404D-A294-856A6146E234}"/>
              </a:ext>
            </a:extLst>
          </p:cNvPr>
          <p:cNvSpPr txBox="1">
            <a:spLocks/>
          </p:cNvSpPr>
          <p:nvPr/>
        </p:nvSpPr>
        <p:spPr>
          <a:xfrm>
            <a:off x="7048100" y="2916527"/>
            <a:ext cx="4706364" cy="277109"/>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a:t>
            </a:r>
          </a:p>
          <a:p>
            <a:pPr algn="just"/>
            <a:r>
              <a:rPr lang="es-CO" sz="1075" b="1" dirty="0">
                <a:solidFill>
                  <a:srgbClr val="000000"/>
                </a:solidFill>
                <a:latin typeface="Calibri" panose="020F0502020204030204" pitchFamily="34" charset="0"/>
                <a:ea typeface="Times New Roman" panose="02020603050405020304" pitchFamily="18" charset="0"/>
              </a:rPr>
              <a:t>Fecha: </a:t>
            </a:r>
            <a:r>
              <a:rPr lang="es-CO" sz="1075" dirty="0">
                <a:solidFill>
                  <a:srgbClr val="000000"/>
                </a:solidFill>
                <a:latin typeface="Calibri" panose="020F0502020204030204" pitchFamily="34" charset="0"/>
                <a:ea typeface="Times New Roman" panose="02020603050405020304" pitchFamily="18" charset="0"/>
              </a:rPr>
              <a:t>Septiembre - Octubre</a:t>
            </a:r>
            <a:endParaRPr lang="es-CO" sz="1229" b="1"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Cuadro de texto 147">
            <a:extLst>
              <a:ext uri="{FF2B5EF4-FFF2-40B4-BE49-F238E27FC236}">
                <a16:creationId xmlns:a16="http://schemas.microsoft.com/office/drawing/2014/main" id="{59C3E9AA-070F-483A-8036-24306C1FB18E}"/>
              </a:ext>
            </a:extLst>
          </p:cNvPr>
          <p:cNvSpPr txBox="1">
            <a:spLocks/>
          </p:cNvSpPr>
          <p:nvPr/>
        </p:nvSpPr>
        <p:spPr>
          <a:xfrm>
            <a:off x="1053912" y="4922745"/>
            <a:ext cx="4604855" cy="297698"/>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Unidades académicas y administrativas</a:t>
            </a:r>
          </a:p>
          <a:p>
            <a:pPr algn="just"/>
            <a:r>
              <a:rPr lang="es-CO" sz="1075" b="1" dirty="0">
                <a:solidFill>
                  <a:srgbClr val="000000"/>
                </a:solidFill>
                <a:latin typeface="Calibri" panose="020F0502020204030204" pitchFamily="34" charset="0"/>
                <a:ea typeface="Times New Roman" panose="02020603050405020304" pitchFamily="18" charset="0"/>
              </a:rPr>
              <a:t>Fecha:</a:t>
            </a:r>
            <a:r>
              <a:rPr lang="es-CO" sz="1075" dirty="0">
                <a:solidFill>
                  <a:srgbClr val="000000"/>
                </a:solidFill>
                <a:latin typeface="Calibri" panose="020F0502020204030204" pitchFamily="34" charset="0"/>
                <a:ea typeface="Times New Roman" panose="02020603050405020304" pitchFamily="18" charset="0"/>
              </a:rPr>
              <a:t> Septiembre – Octubre de 2022</a:t>
            </a: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ángulo: esquinas redondeadas 30">
            <a:extLst>
              <a:ext uri="{FF2B5EF4-FFF2-40B4-BE49-F238E27FC236}">
                <a16:creationId xmlns:a16="http://schemas.microsoft.com/office/drawing/2014/main" id="{55B82ECE-0EAE-41FC-8FC3-B2CAB5909037}"/>
              </a:ext>
            </a:extLst>
          </p:cNvPr>
          <p:cNvSpPr>
            <a:spLocks/>
          </p:cNvSpPr>
          <p:nvPr/>
        </p:nvSpPr>
        <p:spPr>
          <a:xfrm>
            <a:off x="1378955" y="3013646"/>
            <a:ext cx="4901406" cy="1018022"/>
          </a:xfrm>
          <a:prstGeom prst="round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38" name="Cuadro de texto 147">
            <a:extLst>
              <a:ext uri="{FF2B5EF4-FFF2-40B4-BE49-F238E27FC236}">
                <a16:creationId xmlns:a16="http://schemas.microsoft.com/office/drawing/2014/main" id="{C2C992D3-C175-4653-BC4D-2A1AB08D3EBE}"/>
              </a:ext>
            </a:extLst>
          </p:cNvPr>
          <p:cNvSpPr txBox="1">
            <a:spLocks/>
          </p:cNvSpPr>
          <p:nvPr/>
        </p:nvSpPr>
        <p:spPr>
          <a:xfrm>
            <a:off x="1723985" y="3605387"/>
            <a:ext cx="4706364" cy="277109"/>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39" name="Lágrima 38">
            <a:extLst>
              <a:ext uri="{FF2B5EF4-FFF2-40B4-BE49-F238E27FC236}">
                <a16:creationId xmlns:a16="http://schemas.microsoft.com/office/drawing/2014/main" id="{FF20CE01-AF91-45E1-B45A-7988CE8DB4C4}"/>
              </a:ext>
            </a:extLst>
          </p:cNvPr>
          <p:cNvSpPr>
            <a:spLocks/>
          </p:cNvSpPr>
          <p:nvPr/>
        </p:nvSpPr>
        <p:spPr>
          <a:xfrm rot="10800000">
            <a:off x="923254" y="3118828"/>
            <a:ext cx="765794" cy="793171"/>
          </a:xfrm>
          <a:prstGeom prst="teardrop">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40" name="Cuadro de texto 147">
            <a:extLst>
              <a:ext uri="{FF2B5EF4-FFF2-40B4-BE49-F238E27FC236}">
                <a16:creationId xmlns:a16="http://schemas.microsoft.com/office/drawing/2014/main" id="{2BB9390C-0D2C-4B94-AB54-87BAB5CC81C8}"/>
              </a:ext>
            </a:extLst>
          </p:cNvPr>
          <p:cNvSpPr txBox="1">
            <a:spLocks/>
          </p:cNvSpPr>
          <p:nvPr/>
        </p:nvSpPr>
        <p:spPr>
          <a:xfrm>
            <a:off x="1760804" y="3047868"/>
            <a:ext cx="4351269" cy="99450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lvl="0" algn="just"/>
            <a:r>
              <a:rPr lang="es-MX" sz="1400" dirty="0">
                <a:solidFill>
                  <a:schemeClr val="tx1"/>
                </a:solidFill>
              </a:rPr>
              <a:t>Socialización de lineamientos para la elaboración de los planes de acción de las áreas académico/administrativas</a:t>
            </a:r>
          </a:p>
          <a:p>
            <a:pPr algn="just"/>
            <a:endParaRPr lang="es-MX" sz="400" dirty="0"/>
          </a:p>
          <a:p>
            <a:pPr algn="just"/>
            <a:r>
              <a:rPr lang="es-CO" sz="1100" b="1" dirty="0">
                <a:solidFill>
                  <a:srgbClr val="000000"/>
                </a:solidFill>
                <a:latin typeface="Calibri" panose="020F0502020204030204" pitchFamily="34" charset="0"/>
                <a:ea typeface="Times New Roman" panose="02020603050405020304" pitchFamily="18" charset="0"/>
              </a:rPr>
              <a:t>Responsable: </a:t>
            </a:r>
            <a:r>
              <a:rPr lang="es-CO" sz="1100" dirty="0">
                <a:solidFill>
                  <a:srgbClr val="000000"/>
                </a:solidFill>
                <a:latin typeface="Calibri" panose="020F0502020204030204" pitchFamily="34" charset="0"/>
                <a:ea typeface="Times New Roman" panose="02020603050405020304" pitchFamily="18" charset="0"/>
              </a:rPr>
              <a:t>Oficina Asesora de Planeación y Control</a:t>
            </a:r>
          </a:p>
          <a:p>
            <a:pPr algn="just"/>
            <a:r>
              <a:rPr lang="es-CO" sz="1100" b="1" dirty="0">
                <a:solidFill>
                  <a:srgbClr val="000000"/>
                </a:solidFill>
                <a:latin typeface="Calibri" panose="020F0502020204030204" pitchFamily="34" charset="0"/>
                <a:ea typeface="Times New Roman" panose="02020603050405020304" pitchFamily="18" charset="0"/>
              </a:rPr>
              <a:t>Fecha: </a:t>
            </a:r>
            <a:r>
              <a:rPr lang="es-CO" sz="1100" dirty="0">
                <a:solidFill>
                  <a:srgbClr val="000000"/>
                </a:solidFill>
                <a:latin typeface="Calibri" panose="020F0502020204030204" pitchFamily="34" charset="0"/>
                <a:ea typeface="Times New Roman" panose="02020603050405020304" pitchFamily="18" charset="0"/>
              </a:rPr>
              <a:t>Septiembre de 2022</a:t>
            </a:r>
            <a:endParaRPr lang="es-CO" sz="1400" dirty="0">
              <a:latin typeface="Times New Roman" panose="02020603050405020304" pitchFamily="18" charset="0"/>
              <a:ea typeface="Times New Roman" panose="02020603050405020304" pitchFamily="18" charset="0"/>
            </a:endParaRPr>
          </a:p>
          <a:p>
            <a:pPr lvl="0" algn="just"/>
            <a:endParaRPr lang="es-CO" sz="1400" dirty="0">
              <a:solidFill>
                <a:schemeClr val="tx1"/>
              </a:solidFill>
            </a:endParaRPr>
          </a:p>
        </p:txBody>
      </p:sp>
      <p:sp>
        <p:nvSpPr>
          <p:cNvPr id="41" name="Rectángulo: esquinas redondeadas 40">
            <a:extLst>
              <a:ext uri="{FF2B5EF4-FFF2-40B4-BE49-F238E27FC236}">
                <a16:creationId xmlns:a16="http://schemas.microsoft.com/office/drawing/2014/main" id="{812CE399-81E6-4C7A-8C1D-8280D31A8C91}"/>
              </a:ext>
            </a:extLst>
          </p:cNvPr>
          <p:cNvSpPr>
            <a:spLocks/>
          </p:cNvSpPr>
          <p:nvPr/>
        </p:nvSpPr>
        <p:spPr>
          <a:xfrm>
            <a:off x="7109950" y="5142555"/>
            <a:ext cx="4901406" cy="1163897"/>
          </a:xfrm>
          <a:prstGeom prst="round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42" name="Lágrima 41">
            <a:extLst>
              <a:ext uri="{FF2B5EF4-FFF2-40B4-BE49-F238E27FC236}">
                <a16:creationId xmlns:a16="http://schemas.microsoft.com/office/drawing/2014/main" id="{9A817121-848B-46A2-B370-E2451DBDDD47}"/>
              </a:ext>
            </a:extLst>
          </p:cNvPr>
          <p:cNvSpPr>
            <a:spLocks/>
          </p:cNvSpPr>
          <p:nvPr/>
        </p:nvSpPr>
        <p:spPr>
          <a:xfrm rot="10800000" flipH="1">
            <a:off x="11728150" y="5524013"/>
            <a:ext cx="780361" cy="793171"/>
          </a:xfrm>
          <a:prstGeom prst="teardrop">
            <a:avLst/>
          </a:prstGeom>
          <a:solidFill>
            <a:schemeClr val="bg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43" name="Cuadro de texto 147">
            <a:extLst>
              <a:ext uri="{FF2B5EF4-FFF2-40B4-BE49-F238E27FC236}">
                <a16:creationId xmlns:a16="http://schemas.microsoft.com/office/drawing/2014/main" id="{2C0463EF-FFB3-4642-9042-23DF5392411D}"/>
              </a:ext>
            </a:extLst>
          </p:cNvPr>
          <p:cNvSpPr txBox="1">
            <a:spLocks/>
          </p:cNvSpPr>
          <p:nvPr/>
        </p:nvSpPr>
        <p:spPr>
          <a:xfrm>
            <a:off x="7212280" y="5280935"/>
            <a:ext cx="4351269" cy="277110"/>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ES" sz="1433" dirty="0">
                <a:solidFill>
                  <a:srgbClr val="000000"/>
                </a:solidFill>
                <a:latin typeface="Calibri" panose="020F0502020204030204" pitchFamily="34" charset="0"/>
                <a:ea typeface="Times New Roman" panose="02020603050405020304" pitchFamily="18" charset="0"/>
              </a:rPr>
              <a:t>Determinación del presupuesto de necesidades de funcionamiento e inversión</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Cuadro de texto 147">
            <a:extLst>
              <a:ext uri="{FF2B5EF4-FFF2-40B4-BE49-F238E27FC236}">
                <a16:creationId xmlns:a16="http://schemas.microsoft.com/office/drawing/2014/main" id="{16F595E0-AC42-4116-9B21-48C9EE0951DC}"/>
              </a:ext>
            </a:extLst>
          </p:cNvPr>
          <p:cNvSpPr txBox="1">
            <a:spLocks/>
          </p:cNvSpPr>
          <p:nvPr/>
        </p:nvSpPr>
        <p:spPr>
          <a:xfrm>
            <a:off x="7189703" y="5819962"/>
            <a:ext cx="4706364" cy="277109"/>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Vicerrectoría Administrativa y Financiera. </a:t>
            </a:r>
            <a:r>
              <a:rPr lang="es-CO" sz="1075" b="1" dirty="0">
                <a:solidFill>
                  <a:srgbClr val="000000"/>
                </a:solidFill>
                <a:latin typeface="Calibri" panose="020F0502020204030204" pitchFamily="34" charset="0"/>
                <a:ea typeface="Times New Roman" panose="02020603050405020304" pitchFamily="18" charset="0"/>
              </a:rPr>
              <a:t>Fecha:</a:t>
            </a:r>
            <a:r>
              <a:rPr lang="es-CO" sz="1075" dirty="0">
                <a:solidFill>
                  <a:srgbClr val="000000"/>
                </a:solidFill>
                <a:latin typeface="Calibri" panose="020F0502020204030204" pitchFamily="34" charset="0"/>
                <a:ea typeface="Times New Roman" panose="02020603050405020304" pitchFamily="18" charset="0"/>
              </a:rPr>
              <a:t> Octubre de 2022</a:t>
            </a:r>
            <a:endParaRPr lang="es-CO" sz="1229"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ángulo: esquinas redondeadas 49">
            <a:extLst>
              <a:ext uri="{FF2B5EF4-FFF2-40B4-BE49-F238E27FC236}">
                <a16:creationId xmlns:a16="http://schemas.microsoft.com/office/drawing/2014/main" id="{69501AA6-EEE4-4D4C-B3B3-9424A3D36E70}"/>
              </a:ext>
            </a:extLst>
          </p:cNvPr>
          <p:cNvSpPr>
            <a:spLocks/>
          </p:cNvSpPr>
          <p:nvPr/>
        </p:nvSpPr>
        <p:spPr>
          <a:xfrm>
            <a:off x="7162163" y="3668219"/>
            <a:ext cx="5129120" cy="1244355"/>
          </a:xfrm>
          <a:prstGeom prst="round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51" name="Cuadro de texto 147">
            <a:extLst>
              <a:ext uri="{FF2B5EF4-FFF2-40B4-BE49-F238E27FC236}">
                <a16:creationId xmlns:a16="http://schemas.microsoft.com/office/drawing/2014/main" id="{C40AB4C9-946A-4713-8C6E-E2B2433E6174}"/>
              </a:ext>
            </a:extLst>
          </p:cNvPr>
          <p:cNvSpPr txBox="1">
            <a:spLocks/>
          </p:cNvSpPr>
          <p:nvPr/>
        </p:nvSpPr>
        <p:spPr>
          <a:xfrm>
            <a:off x="7718826" y="3930371"/>
            <a:ext cx="4164374" cy="320166"/>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433" dirty="0">
                <a:solidFill>
                  <a:srgbClr val="000000"/>
                </a:solidFill>
                <a:latin typeface="Calibri" panose="020F0502020204030204" pitchFamily="34" charset="0"/>
                <a:ea typeface="Times New Roman" panose="02020603050405020304" pitchFamily="18" charset="0"/>
              </a:rPr>
              <a:t>Programación inversión 2023 y </a:t>
            </a:r>
            <a:r>
              <a:rPr lang="es-MX" sz="1433" dirty="0">
                <a:solidFill>
                  <a:srgbClr val="000000"/>
                </a:solidFill>
                <a:latin typeface="Calibri" panose="020F0502020204030204" pitchFamily="34" charset="0"/>
                <a:ea typeface="Times New Roman" panose="02020603050405020304" pitchFamily="18" charset="0"/>
              </a:rPr>
              <a:t>r</a:t>
            </a:r>
            <a:r>
              <a:rPr lang="es-MX" sz="1433" dirty="0">
                <a:solidFill>
                  <a:srgbClr val="000000"/>
                </a:solidFill>
                <a:latin typeface="Calibri" panose="020F0502020204030204" pitchFamily="34" charset="0"/>
              </a:rPr>
              <a:t>egistro en SEGPLAN </a:t>
            </a:r>
            <a:endParaRPr lang="es-CO" sz="1433" dirty="0">
              <a:solidFill>
                <a:srgbClr val="000000"/>
              </a:solidFill>
              <a:latin typeface="Calibri" panose="020F0502020204030204" pitchFamily="34" charset="0"/>
            </a:endParaRPr>
          </a:p>
          <a:p>
            <a:pPr algn="just"/>
            <a:r>
              <a:rPr lang="es-CO" sz="1433" dirty="0">
                <a:solidFill>
                  <a:srgbClr val="000000"/>
                </a:solidFill>
                <a:latin typeface="Calibri" panose="020F0502020204030204" pitchFamily="34" charset="0"/>
                <a:ea typeface="Times New Roman" panose="02020603050405020304" pitchFamily="18" charset="0"/>
              </a:rPr>
              <a:t>.</a:t>
            </a:r>
            <a:endParaRPr lang="es-CO" sz="2355" dirty="0">
              <a:latin typeface="Times New Roman" panose="02020603050405020304" pitchFamily="18" charset="0"/>
              <a:ea typeface="Times New Roman" panose="02020603050405020304" pitchFamily="18" charset="0"/>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52" name="Lágrima 51">
            <a:extLst>
              <a:ext uri="{FF2B5EF4-FFF2-40B4-BE49-F238E27FC236}">
                <a16:creationId xmlns:a16="http://schemas.microsoft.com/office/drawing/2014/main" id="{068F82D6-4B0C-4E27-93A4-48F5B64419BA}"/>
              </a:ext>
            </a:extLst>
          </p:cNvPr>
          <p:cNvSpPr>
            <a:spLocks/>
          </p:cNvSpPr>
          <p:nvPr/>
        </p:nvSpPr>
        <p:spPr>
          <a:xfrm rot="10800000">
            <a:off x="6806806" y="3917333"/>
            <a:ext cx="765794" cy="793171"/>
          </a:xfrm>
          <a:prstGeom prst="teardrop">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54" name="Cuadro de texto 147">
            <a:extLst>
              <a:ext uri="{FF2B5EF4-FFF2-40B4-BE49-F238E27FC236}">
                <a16:creationId xmlns:a16="http://schemas.microsoft.com/office/drawing/2014/main" id="{0D3184FF-6B06-4C2D-94D2-B7E88FF63383}"/>
              </a:ext>
            </a:extLst>
          </p:cNvPr>
          <p:cNvSpPr txBox="1">
            <a:spLocks/>
          </p:cNvSpPr>
          <p:nvPr/>
        </p:nvSpPr>
        <p:spPr>
          <a:xfrm>
            <a:off x="7718826" y="4322697"/>
            <a:ext cx="4706364" cy="277109"/>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OAPC, Unidades Académicas y/o Administrativas</a:t>
            </a:r>
          </a:p>
          <a:p>
            <a:pPr algn="just"/>
            <a:r>
              <a:rPr lang="es-CO" sz="1075" b="1" dirty="0">
                <a:solidFill>
                  <a:srgbClr val="000000"/>
                </a:solidFill>
                <a:latin typeface="Calibri" panose="020F0502020204030204" pitchFamily="34" charset="0"/>
                <a:ea typeface="Times New Roman" panose="02020603050405020304" pitchFamily="18" charset="0"/>
              </a:rPr>
              <a:t>Fecha: </a:t>
            </a:r>
            <a:r>
              <a:rPr lang="es-CO" sz="1075" dirty="0">
                <a:solidFill>
                  <a:srgbClr val="000000"/>
                </a:solidFill>
                <a:latin typeface="Calibri" panose="020F0502020204030204" pitchFamily="34" charset="0"/>
                <a:ea typeface="Times New Roman" panose="02020603050405020304" pitchFamily="18" charset="0"/>
              </a:rPr>
              <a:t>Septiembre – Octubre de 2022</a:t>
            </a:r>
            <a:endParaRPr lang="es-CO" sz="1229"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ángulo: esquinas redondeadas 60">
            <a:extLst>
              <a:ext uri="{FF2B5EF4-FFF2-40B4-BE49-F238E27FC236}">
                <a16:creationId xmlns:a16="http://schemas.microsoft.com/office/drawing/2014/main" id="{8563EEC7-6D22-4C55-A81D-B4119A4C791C}"/>
              </a:ext>
            </a:extLst>
          </p:cNvPr>
          <p:cNvSpPr>
            <a:spLocks/>
          </p:cNvSpPr>
          <p:nvPr/>
        </p:nvSpPr>
        <p:spPr>
          <a:xfrm>
            <a:off x="965703" y="2097728"/>
            <a:ext cx="4799897" cy="782749"/>
          </a:xfrm>
          <a:prstGeom prst="round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62" name="Cuadro de texto 147">
            <a:extLst>
              <a:ext uri="{FF2B5EF4-FFF2-40B4-BE49-F238E27FC236}">
                <a16:creationId xmlns:a16="http://schemas.microsoft.com/office/drawing/2014/main" id="{04552700-F1BC-4333-B81E-20C86CD62703}"/>
              </a:ext>
            </a:extLst>
          </p:cNvPr>
          <p:cNvSpPr txBox="1">
            <a:spLocks/>
          </p:cNvSpPr>
          <p:nvPr/>
        </p:nvSpPr>
        <p:spPr>
          <a:xfrm>
            <a:off x="1055156" y="2439328"/>
            <a:ext cx="4706364" cy="493491"/>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a:t>
            </a:r>
          </a:p>
          <a:p>
            <a:pPr algn="just"/>
            <a:r>
              <a:rPr lang="es-CO" sz="1075" b="1" dirty="0">
                <a:solidFill>
                  <a:srgbClr val="000000"/>
                </a:solidFill>
                <a:latin typeface="Calibri" panose="020F0502020204030204" pitchFamily="34" charset="0"/>
                <a:ea typeface="Times New Roman" panose="02020603050405020304" pitchFamily="18" charset="0"/>
              </a:rPr>
              <a:t>Fecha: </a:t>
            </a:r>
            <a:r>
              <a:rPr lang="es-CO" sz="1075" dirty="0">
                <a:solidFill>
                  <a:srgbClr val="000000"/>
                </a:solidFill>
                <a:latin typeface="Calibri" panose="020F0502020204030204" pitchFamily="34" charset="0"/>
                <a:ea typeface="Times New Roman" panose="02020603050405020304" pitchFamily="18" charset="0"/>
              </a:rPr>
              <a:t>Julio de 2022</a:t>
            </a:r>
            <a:endParaRPr lang="es-CO" sz="1229" b="1"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63" name="Lágrima 62">
            <a:extLst>
              <a:ext uri="{FF2B5EF4-FFF2-40B4-BE49-F238E27FC236}">
                <a16:creationId xmlns:a16="http://schemas.microsoft.com/office/drawing/2014/main" id="{CB0C5478-114F-47CB-BCF2-3650BD9CF9E0}"/>
              </a:ext>
            </a:extLst>
          </p:cNvPr>
          <p:cNvSpPr>
            <a:spLocks/>
          </p:cNvSpPr>
          <p:nvPr/>
        </p:nvSpPr>
        <p:spPr>
          <a:xfrm rot="10800000" flipH="1">
            <a:off x="5630033" y="2092572"/>
            <a:ext cx="780361" cy="793171"/>
          </a:xfrm>
          <a:prstGeom prst="teardrop">
            <a:avLst/>
          </a:prstGeom>
          <a:solidFill>
            <a:schemeClr val="bg2">
              <a:lumMod val="9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64" name="Cuadro de texto 147">
            <a:extLst>
              <a:ext uri="{FF2B5EF4-FFF2-40B4-BE49-F238E27FC236}">
                <a16:creationId xmlns:a16="http://schemas.microsoft.com/office/drawing/2014/main" id="{8725B9E5-13EA-4EFA-9C5E-795510EFFBD3}"/>
              </a:ext>
            </a:extLst>
          </p:cNvPr>
          <p:cNvSpPr txBox="1">
            <a:spLocks/>
          </p:cNvSpPr>
          <p:nvPr/>
        </p:nvSpPr>
        <p:spPr>
          <a:xfrm>
            <a:off x="1028993" y="2123547"/>
            <a:ext cx="4351269" cy="315781"/>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MX" sz="1600" dirty="0">
                <a:solidFill>
                  <a:schemeClr val="tx1"/>
                </a:solidFill>
              </a:rPr>
              <a:t>Elaboración y cargue del Plan Financiero</a:t>
            </a:r>
            <a:endParaRPr lang="es-CO" sz="1600" dirty="0">
              <a:solidFill>
                <a:schemeClr val="tx1"/>
              </a:solidFill>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65" name="Cuadro de texto 148">
            <a:extLst>
              <a:ext uri="{FF2B5EF4-FFF2-40B4-BE49-F238E27FC236}">
                <a16:creationId xmlns:a16="http://schemas.microsoft.com/office/drawing/2014/main" id="{65FE958D-5AB3-4F95-9620-41F11CD3A4FC}"/>
              </a:ext>
            </a:extLst>
          </p:cNvPr>
          <p:cNvSpPr txBox="1">
            <a:spLocks/>
          </p:cNvSpPr>
          <p:nvPr/>
        </p:nvSpPr>
        <p:spPr>
          <a:xfrm>
            <a:off x="6093616" y="2497366"/>
            <a:ext cx="285505"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5</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66" name="Cuadro de texto 148">
            <a:extLst>
              <a:ext uri="{FF2B5EF4-FFF2-40B4-BE49-F238E27FC236}">
                <a16:creationId xmlns:a16="http://schemas.microsoft.com/office/drawing/2014/main" id="{7136B083-1851-402F-ADE9-6F4FE691E474}"/>
              </a:ext>
            </a:extLst>
          </p:cNvPr>
          <p:cNvSpPr txBox="1">
            <a:spLocks/>
          </p:cNvSpPr>
          <p:nvPr/>
        </p:nvSpPr>
        <p:spPr>
          <a:xfrm>
            <a:off x="918461" y="3522657"/>
            <a:ext cx="285505"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6</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Cuadro de texto 148">
            <a:extLst>
              <a:ext uri="{FF2B5EF4-FFF2-40B4-BE49-F238E27FC236}">
                <a16:creationId xmlns:a16="http://schemas.microsoft.com/office/drawing/2014/main" id="{D6A9453D-D6F0-40A1-9B20-1AA444E19AA9}"/>
              </a:ext>
            </a:extLst>
          </p:cNvPr>
          <p:cNvSpPr txBox="1">
            <a:spLocks/>
          </p:cNvSpPr>
          <p:nvPr/>
        </p:nvSpPr>
        <p:spPr>
          <a:xfrm>
            <a:off x="6083512" y="4687493"/>
            <a:ext cx="285505"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7</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68" name="Cuadro de texto 148">
            <a:extLst>
              <a:ext uri="{FF2B5EF4-FFF2-40B4-BE49-F238E27FC236}">
                <a16:creationId xmlns:a16="http://schemas.microsoft.com/office/drawing/2014/main" id="{60CAB66E-62BF-4E82-BA22-F701A4241CC0}"/>
              </a:ext>
            </a:extLst>
          </p:cNvPr>
          <p:cNvSpPr txBox="1">
            <a:spLocks/>
          </p:cNvSpPr>
          <p:nvPr/>
        </p:nvSpPr>
        <p:spPr>
          <a:xfrm>
            <a:off x="867571" y="5962565"/>
            <a:ext cx="285505"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8</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69" name="Cuadro de texto 148">
            <a:extLst>
              <a:ext uri="{FF2B5EF4-FFF2-40B4-BE49-F238E27FC236}">
                <a16:creationId xmlns:a16="http://schemas.microsoft.com/office/drawing/2014/main" id="{B6856A80-DBD8-467C-84ED-78DDE5C963EA}"/>
              </a:ext>
            </a:extLst>
          </p:cNvPr>
          <p:cNvSpPr txBox="1">
            <a:spLocks/>
          </p:cNvSpPr>
          <p:nvPr/>
        </p:nvSpPr>
        <p:spPr>
          <a:xfrm>
            <a:off x="12059844" y="2956271"/>
            <a:ext cx="285505"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9</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70" name="Cuadro de texto 148">
            <a:extLst>
              <a:ext uri="{FF2B5EF4-FFF2-40B4-BE49-F238E27FC236}">
                <a16:creationId xmlns:a16="http://schemas.microsoft.com/office/drawing/2014/main" id="{DC6B34E2-B38C-40A9-9CD2-96D26345AE70}"/>
              </a:ext>
            </a:extLst>
          </p:cNvPr>
          <p:cNvSpPr txBox="1">
            <a:spLocks/>
          </p:cNvSpPr>
          <p:nvPr/>
        </p:nvSpPr>
        <p:spPr>
          <a:xfrm>
            <a:off x="6782000" y="4127292"/>
            <a:ext cx="439097"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10</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72" name="Cuadro de texto 148">
            <a:extLst>
              <a:ext uri="{FF2B5EF4-FFF2-40B4-BE49-F238E27FC236}">
                <a16:creationId xmlns:a16="http://schemas.microsoft.com/office/drawing/2014/main" id="{B2795009-B52E-437E-8440-77D63498DABD}"/>
              </a:ext>
            </a:extLst>
          </p:cNvPr>
          <p:cNvSpPr txBox="1">
            <a:spLocks/>
          </p:cNvSpPr>
          <p:nvPr/>
        </p:nvSpPr>
        <p:spPr>
          <a:xfrm>
            <a:off x="12175957" y="5724504"/>
            <a:ext cx="439097"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11</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992279E-F40B-4551-A1BB-D85F597D6A94}"/>
              </a:ext>
            </a:extLst>
          </p:cNvPr>
          <p:cNvPicPr>
            <a:picLocks noChangeAspect="1"/>
          </p:cNvPicPr>
          <p:nvPr/>
        </p:nvPicPr>
        <p:blipFill>
          <a:blip r:embed="rId3">
            <a:clrChange>
              <a:clrFrom>
                <a:srgbClr val="F8FAFB"/>
              </a:clrFrom>
              <a:clrTo>
                <a:srgbClr val="F8FAFB">
                  <a:alpha val="0"/>
                </a:srgbClr>
              </a:clrTo>
            </a:clrChange>
          </a:blip>
          <a:stretch>
            <a:fillRect/>
          </a:stretch>
        </p:blipFill>
        <p:spPr>
          <a:xfrm>
            <a:off x="5765600" y="2232056"/>
            <a:ext cx="476807" cy="475168"/>
          </a:xfrm>
          <a:prstGeom prst="rect">
            <a:avLst/>
          </a:prstGeom>
        </p:spPr>
      </p:pic>
      <p:pic>
        <p:nvPicPr>
          <p:cNvPr id="73" name="Imagen 72">
            <a:extLst>
              <a:ext uri="{FF2B5EF4-FFF2-40B4-BE49-F238E27FC236}">
                <a16:creationId xmlns:a16="http://schemas.microsoft.com/office/drawing/2014/main" id="{D7B93F2E-FE40-49EC-8C7F-2E895B7F5073}"/>
              </a:ext>
            </a:extLst>
          </p:cNvPr>
          <p:cNvPicPr>
            <a:picLocks noChangeAspect="1"/>
          </p:cNvPicPr>
          <p:nvPr/>
        </p:nvPicPr>
        <p:blipFill>
          <a:blip r:embed="rId4">
            <a:clrChange>
              <a:clrFrom>
                <a:srgbClr val="F8FAFB"/>
              </a:clrFrom>
              <a:clrTo>
                <a:srgbClr val="F8FAFB">
                  <a:alpha val="0"/>
                </a:srgbClr>
              </a:clrTo>
            </a:clrChange>
          </a:blip>
          <a:stretch>
            <a:fillRect/>
          </a:stretch>
        </p:blipFill>
        <p:spPr>
          <a:xfrm>
            <a:off x="1028993" y="3219359"/>
            <a:ext cx="536690" cy="531721"/>
          </a:xfrm>
          <a:prstGeom prst="rect">
            <a:avLst/>
          </a:prstGeom>
        </p:spPr>
      </p:pic>
      <p:pic>
        <p:nvPicPr>
          <p:cNvPr id="77" name="Imagen 76">
            <a:extLst>
              <a:ext uri="{FF2B5EF4-FFF2-40B4-BE49-F238E27FC236}">
                <a16:creationId xmlns:a16="http://schemas.microsoft.com/office/drawing/2014/main" id="{CFFD2682-8FC8-4FAE-BAED-CEE6D505473F}"/>
              </a:ext>
            </a:extLst>
          </p:cNvPr>
          <p:cNvPicPr>
            <a:picLocks noChangeAspect="1"/>
          </p:cNvPicPr>
          <p:nvPr/>
        </p:nvPicPr>
        <p:blipFill>
          <a:blip r:embed="rId5">
            <a:clrChange>
              <a:clrFrom>
                <a:srgbClr val="F8FAFB"/>
              </a:clrFrom>
              <a:clrTo>
                <a:srgbClr val="F8FAFB">
                  <a:alpha val="0"/>
                </a:srgbClr>
              </a:clrTo>
            </a:clrChange>
          </a:blip>
          <a:stretch>
            <a:fillRect/>
          </a:stretch>
        </p:blipFill>
        <p:spPr>
          <a:xfrm>
            <a:off x="11768717" y="2707224"/>
            <a:ext cx="475866" cy="451191"/>
          </a:xfrm>
          <a:prstGeom prst="rect">
            <a:avLst/>
          </a:prstGeom>
        </p:spPr>
      </p:pic>
      <p:pic>
        <p:nvPicPr>
          <p:cNvPr id="78" name="Imagen 77">
            <a:extLst>
              <a:ext uri="{FF2B5EF4-FFF2-40B4-BE49-F238E27FC236}">
                <a16:creationId xmlns:a16="http://schemas.microsoft.com/office/drawing/2014/main" id="{5BF43468-9A05-43C5-A616-084E17BCF821}"/>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1047148" y="5684488"/>
            <a:ext cx="547641" cy="483838"/>
          </a:xfrm>
          <a:prstGeom prst="rect">
            <a:avLst/>
          </a:prstGeom>
        </p:spPr>
      </p:pic>
      <p:pic>
        <p:nvPicPr>
          <p:cNvPr id="7" name="Imagen 6">
            <a:extLst>
              <a:ext uri="{FF2B5EF4-FFF2-40B4-BE49-F238E27FC236}">
                <a16:creationId xmlns:a16="http://schemas.microsoft.com/office/drawing/2014/main" id="{B6CAA252-9C3E-4724-BE0D-F283B79D59A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8723" y1="56897" x2="48723" y2="56897"/>
                        <a14:foregroundMark x1="61915" y1="55172" x2="61915" y2="55172"/>
                        <a14:foregroundMark x1="21489" y1="61823" x2="21489" y2="61823"/>
                        <a14:foregroundMark x1="55957" y1="34729" x2="55957" y2="34729"/>
                        <a14:foregroundMark x1="64255" y1="34729" x2="64255" y2="34729"/>
                        <a14:backgroundMark x1="28723" y1="33744" x2="28723" y2="33744"/>
                        <a14:backgroundMark x1="28723" y1="33744" x2="28723" y2="33744"/>
                        <a14:backgroundMark x1="28723" y1="33744" x2="28723" y2="33744"/>
                        <a14:backgroundMark x1="38723" y1="36946" x2="38723" y2="36946"/>
                        <a14:backgroundMark x1="38085" y1="48030" x2="38085" y2="48030"/>
                        <a14:backgroundMark x1="24043" y1="43842" x2="24043" y2="43842"/>
                        <a14:backgroundMark x1="19149" y1="52709" x2="19149" y2="52709"/>
                        <a14:backgroundMark x1="19574" y1="24631" x2="19574" y2="24631"/>
                        <a14:backgroundMark x1="46809" y1="29064" x2="46809" y2="29064"/>
                        <a14:backgroundMark x1="59574" y1="64039" x2="59574" y2="64039"/>
                        <a14:backgroundMark x1="59574" y1="64039" x2="59574" y2="64039"/>
                        <a14:backgroundMark x1="59574" y1="56650" x2="59574" y2="56650"/>
                        <a14:backgroundMark x1="66383" y1="61084" x2="66383" y2="61084"/>
                        <a14:backgroundMark x1="65319" y1="60345" x2="65319" y2="60345"/>
                        <a14:backgroundMark x1="51277" y1="60099" x2="51277" y2="60099"/>
                      </a14:backgroundRemoval>
                    </a14:imgEffect>
                  </a14:imgLayer>
                </a14:imgProps>
              </a:ext>
            </a:extLst>
          </a:blip>
          <a:srcRect l="11814" t="17705" r="26371" b="17177"/>
          <a:stretch/>
        </p:blipFill>
        <p:spPr>
          <a:xfrm>
            <a:off x="5777436" y="4441273"/>
            <a:ext cx="478120" cy="435085"/>
          </a:xfrm>
          <a:prstGeom prst="rect">
            <a:avLst/>
          </a:prstGeom>
        </p:spPr>
      </p:pic>
      <p:pic>
        <p:nvPicPr>
          <p:cNvPr id="86" name="Imagen 85">
            <a:extLst>
              <a:ext uri="{FF2B5EF4-FFF2-40B4-BE49-F238E27FC236}">
                <a16:creationId xmlns:a16="http://schemas.microsoft.com/office/drawing/2014/main" id="{D950DD67-FC30-4329-9638-0C0E9DAAA9B1}"/>
              </a:ext>
            </a:extLst>
          </p:cNvPr>
          <p:cNvPicPr>
            <a:picLocks noChangeAspect="1"/>
          </p:cNvPicPr>
          <p:nvPr/>
        </p:nvPicPr>
        <p:blipFill>
          <a:blip r:embed="rId9">
            <a:clrChange>
              <a:clrFrom>
                <a:srgbClr val="F8FAFB"/>
              </a:clrFrom>
              <a:clrTo>
                <a:srgbClr val="F8FAFB">
                  <a:alpha val="0"/>
                </a:srgbClr>
              </a:clrTo>
            </a:clrChange>
          </a:blip>
          <a:stretch>
            <a:fillRect/>
          </a:stretch>
        </p:blipFill>
        <p:spPr>
          <a:xfrm>
            <a:off x="7046492" y="4084958"/>
            <a:ext cx="566014" cy="514848"/>
          </a:xfrm>
          <a:prstGeom prst="rect">
            <a:avLst/>
          </a:prstGeom>
        </p:spPr>
      </p:pic>
      <p:pic>
        <p:nvPicPr>
          <p:cNvPr id="87" name="Imagen 86">
            <a:extLst>
              <a:ext uri="{FF2B5EF4-FFF2-40B4-BE49-F238E27FC236}">
                <a16:creationId xmlns:a16="http://schemas.microsoft.com/office/drawing/2014/main" id="{115C3845-0182-42DD-9649-76B6146933B6}"/>
              </a:ext>
            </a:extLst>
          </p:cNvPr>
          <p:cNvPicPr>
            <a:picLocks noChangeAspect="1"/>
          </p:cNvPicPr>
          <p:nvPr/>
        </p:nvPicPr>
        <p:blipFill>
          <a:blip r:embed="rId10">
            <a:clrChange>
              <a:clrFrom>
                <a:srgbClr val="F8FAFB"/>
              </a:clrFrom>
              <a:clrTo>
                <a:srgbClr val="F8FAFB">
                  <a:alpha val="0"/>
                </a:srgbClr>
              </a:clrTo>
            </a:clrChange>
          </a:blip>
          <a:stretch>
            <a:fillRect/>
          </a:stretch>
        </p:blipFill>
        <p:spPr>
          <a:xfrm>
            <a:off x="11851985" y="5699177"/>
            <a:ext cx="466147" cy="515127"/>
          </a:xfrm>
          <a:prstGeom prst="rect">
            <a:avLst/>
          </a:prstGeom>
        </p:spPr>
      </p:pic>
      <p:pic>
        <p:nvPicPr>
          <p:cNvPr id="3" name="Imagen 2">
            <a:extLst>
              <a:ext uri="{FF2B5EF4-FFF2-40B4-BE49-F238E27FC236}">
                <a16:creationId xmlns:a16="http://schemas.microsoft.com/office/drawing/2014/main" id="{BBE7A78C-58AD-0C39-C0B6-633CC983C7F0}"/>
              </a:ext>
            </a:extLst>
          </p:cNvPr>
          <p:cNvPicPr>
            <a:picLocks noChangeAspect="1"/>
          </p:cNvPicPr>
          <p:nvPr/>
        </p:nvPicPr>
        <p:blipFill rotWithShape="1">
          <a:blip r:embed="rId11"/>
          <a:srcRect l="12766" t="14094"/>
          <a:stretch/>
        </p:blipFill>
        <p:spPr>
          <a:xfrm>
            <a:off x="1" y="0"/>
            <a:ext cx="1549644" cy="1063801"/>
          </a:xfrm>
          <a:prstGeom prst="rect">
            <a:avLst/>
          </a:prstGeom>
        </p:spPr>
      </p:pic>
      <p:sp>
        <p:nvSpPr>
          <p:cNvPr id="5" name="Paralelogramo 4">
            <a:extLst>
              <a:ext uri="{FF2B5EF4-FFF2-40B4-BE49-F238E27FC236}">
                <a16:creationId xmlns:a16="http://schemas.microsoft.com/office/drawing/2014/main" id="{5532D841-F101-C649-BC39-E3A28B9EB9B2}"/>
              </a:ext>
            </a:extLst>
          </p:cNvPr>
          <p:cNvSpPr/>
          <p:nvPr/>
        </p:nvSpPr>
        <p:spPr>
          <a:xfrm flipH="1">
            <a:off x="1633866" y="0"/>
            <a:ext cx="8984089" cy="598220"/>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1. </a:t>
            </a:r>
            <a:r>
              <a:rPr lang="es-MX" sz="2400" b="1" dirty="0">
                <a:solidFill>
                  <a:schemeClr val="bg1"/>
                </a:solidFill>
                <a:latin typeface="Arial Narrow" panose="020B0606020202030204" pitchFamily="34" charset="0"/>
              </a:rPr>
              <a:t>Proceso de Formulación</a:t>
            </a:r>
          </a:p>
          <a:p>
            <a:endParaRPr lang="pt-BR"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05750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esquinas redondeadas 84">
            <a:extLst>
              <a:ext uri="{FF2B5EF4-FFF2-40B4-BE49-F238E27FC236}">
                <a16:creationId xmlns:a16="http://schemas.microsoft.com/office/drawing/2014/main" id="{AD20F0CD-398A-478D-B0E5-1D2836769BEB}"/>
              </a:ext>
            </a:extLst>
          </p:cNvPr>
          <p:cNvSpPr>
            <a:spLocks/>
          </p:cNvSpPr>
          <p:nvPr/>
        </p:nvSpPr>
        <p:spPr>
          <a:xfrm>
            <a:off x="6997591" y="2164424"/>
            <a:ext cx="4901406" cy="1039311"/>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95" name="Lágrima 94">
            <a:extLst>
              <a:ext uri="{FF2B5EF4-FFF2-40B4-BE49-F238E27FC236}">
                <a16:creationId xmlns:a16="http://schemas.microsoft.com/office/drawing/2014/main" id="{20512CFA-B5D4-41A1-BAC8-2912068EB68F}"/>
              </a:ext>
            </a:extLst>
          </p:cNvPr>
          <p:cNvSpPr>
            <a:spLocks/>
          </p:cNvSpPr>
          <p:nvPr/>
        </p:nvSpPr>
        <p:spPr>
          <a:xfrm rot="10800000" flipH="1">
            <a:off x="11527298" y="2390875"/>
            <a:ext cx="780361" cy="793171"/>
          </a:xfrm>
          <a:prstGeom prst="teardrop">
            <a:avLst/>
          </a:prstGeom>
          <a:solidFill>
            <a:schemeClr val="bg2">
              <a:lumMod val="9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96" name="Cuadro de texto 147">
            <a:extLst>
              <a:ext uri="{FF2B5EF4-FFF2-40B4-BE49-F238E27FC236}">
                <a16:creationId xmlns:a16="http://schemas.microsoft.com/office/drawing/2014/main" id="{95AEAD94-1316-427B-BC85-BEC3B075B9BE}"/>
              </a:ext>
            </a:extLst>
          </p:cNvPr>
          <p:cNvSpPr txBox="1">
            <a:spLocks/>
          </p:cNvSpPr>
          <p:nvPr/>
        </p:nvSpPr>
        <p:spPr>
          <a:xfrm>
            <a:off x="7086810" y="2331432"/>
            <a:ext cx="4351269" cy="576116"/>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433" dirty="0">
                <a:solidFill>
                  <a:srgbClr val="000000"/>
                </a:solidFill>
                <a:latin typeface="Calibri" panose="020F0502020204030204" pitchFamily="34" charset="0"/>
                <a:ea typeface="Times New Roman" panose="02020603050405020304" pitchFamily="18" charset="0"/>
              </a:rPr>
              <a:t>Presentación del presupuesto ante la Secretaría Distrital de Hacienda y Concejo de Bogotá.</a:t>
            </a:r>
            <a:endParaRPr lang="es-CO" sz="2355" dirty="0">
              <a:latin typeface="Times New Roman" panose="02020603050405020304" pitchFamily="18" charset="0"/>
              <a:ea typeface="Times New Roman" panose="02020603050405020304" pitchFamily="18" charset="0"/>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99" name="Rectángulo: esquinas redondeadas 98">
            <a:extLst>
              <a:ext uri="{FF2B5EF4-FFF2-40B4-BE49-F238E27FC236}">
                <a16:creationId xmlns:a16="http://schemas.microsoft.com/office/drawing/2014/main" id="{0F683F6C-CF03-4C16-88C7-D9F162021ED5}"/>
              </a:ext>
            </a:extLst>
          </p:cNvPr>
          <p:cNvSpPr>
            <a:spLocks/>
          </p:cNvSpPr>
          <p:nvPr/>
        </p:nvSpPr>
        <p:spPr>
          <a:xfrm>
            <a:off x="7188009" y="3437410"/>
            <a:ext cx="5130905" cy="860100"/>
          </a:xfrm>
          <a:prstGeom prst="round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00" name="Cuadro de texto 147">
            <a:extLst>
              <a:ext uri="{FF2B5EF4-FFF2-40B4-BE49-F238E27FC236}">
                <a16:creationId xmlns:a16="http://schemas.microsoft.com/office/drawing/2014/main" id="{325D5099-7A16-48C4-9531-BDA316A60DCC}"/>
              </a:ext>
            </a:extLst>
          </p:cNvPr>
          <p:cNvSpPr txBox="1">
            <a:spLocks/>
          </p:cNvSpPr>
          <p:nvPr/>
        </p:nvSpPr>
        <p:spPr>
          <a:xfrm>
            <a:off x="7689852" y="3498208"/>
            <a:ext cx="4510505" cy="329507"/>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433" dirty="0">
                <a:solidFill>
                  <a:srgbClr val="000000"/>
                </a:solidFill>
                <a:latin typeface="Calibri" panose="020F0502020204030204" pitchFamily="34" charset="0"/>
                <a:ea typeface="Times New Roman" panose="02020603050405020304" pitchFamily="18" charset="0"/>
              </a:rPr>
              <a:t>Elaboración de ajustes al proyecto de presupuesto 2022.</a:t>
            </a:r>
            <a:endParaRPr lang="es-CO" sz="2355" dirty="0">
              <a:latin typeface="Times New Roman" panose="02020603050405020304" pitchFamily="18" charset="0"/>
              <a:ea typeface="Times New Roman" panose="02020603050405020304" pitchFamily="18" charset="0"/>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101" name="Lágrima 100">
            <a:extLst>
              <a:ext uri="{FF2B5EF4-FFF2-40B4-BE49-F238E27FC236}">
                <a16:creationId xmlns:a16="http://schemas.microsoft.com/office/drawing/2014/main" id="{7FD599D1-1CA8-48B6-9835-D3B96A17826E}"/>
              </a:ext>
            </a:extLst>
          </p:cNvPr>
          <p:cNvSpPr>
            <a:spLocks/>
          </p:cNvSpPr>
          <p:nvPr/>
        </p:nvSpPr>
        <p:spPr>
          <a:xfrm rot="10800000">
            <a:off x="6885006" y="3551219"/>
            <a:ext cx="765794" cy="793171"/>
          </a:xfrm>
          <a:prstGeom prst="teardrop">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04" name="Cuadro de texto 147">
            <a:extLst>
              <a:ext uri="{FF2B5EF4-FFF2-40B4-BE49-F238E27FC236}">
                <a16:creationId xmlns:a16="http://schemas.microsoft.com/office/drawing/2014/main" id="{E0180EF9-7A5D-47DC-892F-96733A90AF72}"/>
              </a:ext>
            </a:extLst>
          </p:cNvPr>
          <p:cNvSpPr txBox="1">
            <a:spLocks/>
          </p:cNvSpPr>
          <p:nvPr/>
        </p:nvSpPr>
        <p:spPr>
          <a:xfrm>
            <a:off x="7705212" y="3868942"/>
            <a:ext cx="4510505" cy="32622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Vicerrectoría Administrativa y Financiera. </a:t>
            </a:r>
            <a:r>
              <a:rPr lang="es-CO" sz="1075" b="1" dirty="0">
                <a:solidFill>
                  <a:srgbClr val="000000"/>
                </a:solidFill>
                <a:latin typeface="Calibri" panose="020F0502020204030204" pitchFamily="34" charset="0"/>
                <a:ea typeface="Times New Roman" panose="02020603050405020304" pitchFamily="18" charset="0"/>
              </a:rPr>
              <a:t>Fecha inicio: </a:t>
            </a:r>
            <a:r>
              <a:rPr lang="es-CO" sz="1075" dirty="0">
                <a:solidFill>
                  <a:srgbClr val="000000"/>
                </a:solidFill>
                <a:latin typeface="Calibri" panose="020F0502020204030204" pitchFamily="34" charset="0"/>
                <a:ea typeface="Times New Roman" panose="02020603050405020304" pitchFamily="18" charset="0"/>
              </a:rPr>
              <a:t>16/11/2022</a:t>
            </a:r>
            <a:endParaRPr lang="es-CO" sz="1229"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105" name="Rectángulo: esquinas redondeadas 104">
            <a:extLst>
              <a:ext uri="{FF2B5EF4-FFF2-40B4-BE49-F238E27FC236}">
                <a16:creationId xmlns:a16="http://schemas.microsoft.com/office/drawing/2014/main" id="{02A3A2EC-D895-4B5A-84D1-161DA4BFE8C0}"/>
              </a:ext>
            </a:extLst>
          </p:cNvPr>
          <p:cNvSpPr>
            <a:spLocks/>
          </p:cNvSpPr>
          <p:nvPr/>
        </p:nvSpPr>
        <p:spPr>
          <a:xfrm>
            <a:off x="6957561" y="4468593"/>
            <a:ext cx="4901406" cy="1273153"/>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106" name="Lágrima 105">
            <a:extLst>
              <a:ext uri="{FF2B5EF4-FFF2-40B4-BE49-F238E27FC236}">
                <a16:creationId xmlns:a16="http://schemas.microsoft.com/office/drawing/2014/main" id="{9C4F5305-0563-4FE3-8F6E-A12ED4AB1321}"/>
              </a:ext>
            </a:extLst>
          </p:cNvPr>
          <p:cNvSpPr>
            <a:spLocks/>
          </p:cNvSpPr>
          <p:nvPr/>
        </p:nvSpPr>
        <p:spPr>
          <a:xfrm rot="10800000" flipH="1">
            <a:off x="11617088" y="4548188"/>
            <a:ext cx="780361" cy="793171"/>
          </a:xfrm>
          <a:prstGeom prst="teardrop">
            <a:avLst/>
          </a:prstGeom>
          <a:solidFill>
            <a:schemeClr val="bg2">
              <a:lumMod val="9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07" name="Cuadro de texto 147">
            <a:extLst>
              <a:ext uri="{FF2B5EF4-FFF2-40B4-BE49-F238E27FC236}">
                <a16:creationId xmlns:a16="http://schemas.microsoft.com/office/drawing/2014/main" id="{3D43081E-C089-4B05-84CA-4FAF7F27C5FE}"/>
              </a:ext>
            </a:extLst>
          </p:cNvPr>
          <p:cNvSpPr txBox="1">
            <a:spLocks/>
          </p:cNvSpPr>
          <p:nvPr/>
        </p:nvSpPr>
        <p:spPr>
          <a:xfrm>
            <a:off x="7029318" y="4524589"/>
            <a:ext cx="4351269" cy="576116"/>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433" dirty="0">
                <a:solidFill>
                  <a:srgbClr val="000000"/>
                </a:solidFill>
                <a:latin typeface="Calibri" panose="020F0502020204030204" pitchFamily="34" charset="0"/>
                <a:ea typeface="Times New Roman" panose="02020603050405020304" pitchFamily="18" charset="0"/>
              </a:rPr>
              <a:t>Presentación y aprobación del presupuesto 2022 por parte del Consejo Superior Universitario.</a:t>
            </a:r>
            <a:endParaRPr lang="es-CO" sz="2355" dirty="0">
              <a:latin typeface="Times New Roman" panose="02020603050405020304" pitchFamily="18" charset="0"/>
              <a:ea typeface="Times New Roman" panose="02020603050405020304" pitchFamily="18" charset="0"/>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Cuadro de texto 147">
            <a:extLst>
              <a:ext uri="{FF2B5EF4-FFF2-40B4-BE49-F238E27FC236}">
                <a16:creationId xmlns:a16="http://schemas.microsoft.com/office/drawing/2014/main" id="{59C3E9AA-070F-483A-8036-24306C1FB18E}"/>
              </a:ext>
            </a:extLst>
          </p:cNvPr>
          <p:cNvSpPr txBox="1">
            <a:spLocks/>
          </p:cNvSpPr>
          <p:nvPr/>
        </p:nvSpPr>
        <p:spPr>
          <a:xfrm>
            <a:off x="7059659" y="2911084"/>
            <a:ext cx="4604855" cy="252897"/>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Rectoría   </a:t>
            </a:r>
            <a:r>
              <a:rPr lang="es-CO" sz="1075" b="1" dirty="0">
                <a:solidFill>
                  <a:srgbClr val="000000"/>
                </a:solidFill>
                <a:latin typeface="Calibri" panose="020F0502020204030204" pitchFamily="34" charset="0"/>
                <a:ea typeface="Times New Roman" panose="02020603050405020304" pitchFamily="18" charset="0"/>
              </a:rPr>
              <a:t>Fecha: </a:t>
            </a:r>
            <a:r>
              <a:rPr lang="es-CO" sz="1075" dirty="0">
                <a:solidFill>
                  <a:srgbClr val="000000"/>
                </a:solidFill>
                <a:latin typeface="Calibri" panose="020F0502020204030204" pitchFamily="34" charset="0"/>
                <a:ea typeface="Times New Roman" panose="02020603050405020304" pitchFamily="18" charset="0"/>
              </a:rPr>
              <a:t>16/11/2022</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ángulo: esquinas redondeadas 30">
            <a:extLst>
              <a:ext uri="{FF2B5EF4-FFF2-40B4-BE49-F238E27FC236}">
                <a16:creationId xmlns:a16="http://schemas.microsoft.com/office/drawing/2014/main" id="{55B82ECE-0EAE-41FC-8FC3-B2CAB5909037}"/>
              </a:ext>
            </a:extLst>
          </p:cNvPr>
          <p:cNvSpPr>
            <a:spLocks/>
          </p:cNvSpPr>
          <p:nvPr/>
        </p:nvSpPr>
        <p:spPr>
          <a:xfrm>
            <a:off x="1392106" y="4920532"/>
            <a:ext cx="4901406" cy="1016049"/>
          </a:xfrm>
          <a:prstGeom prst="round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39" name="Lágrima 38">
            <a:extLst>
              <a:ext uri="{FF2B5EF4-FFF2-40B4-BE49-F238E27FC236}">
                <a16:creationId xmlns:a16="http://schemas.microsoft.com/office/drawing/2014/main" id="{FF20CE01-AF91-45E1-B45A-7988CE8DB4C4}"/>
              </a:ext>
            </a:extLst>
          </p:cNvPr>
          <p:cNvSpPr>
            <a:spLocks/>
          </p:cNvSpPr>
          <p:nvPr/>
        </p:nvSpPr>
        <p:spPr>
          <a:xfrm rot="10800000">
            <a:off x="962941" y="4854262"/>
            <a:ext cx="765794" cy="793171"/>
          </a:xfrm>
          <a:prstGeom prst="teardrop">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40" name="Cuadro de texto 147">
            <a:extLst>
              <a:ext uri="{FF2B5EF4-FFF2-40B4-BE49-F238E27FC236}">
                <a16:creationId xmlns:a16="http://schemas.microsoft.com/office/drawing/2014/main" id="{2BB9390C-0D2C-4B94-AB54-87BAB5CC81C8}"/>
              </a:ext>
            </a:extLst>
          </p:cNvPr>
          <p:cNvSpPr txBox="1">
            <a:spLocks/>
          </p:cNvSpPr>
          <p:nvPr/>
        </p:nvSpPr>
        <p:spPr>
          <a:xfrm>
            <a:off x="1783227" y="5024664"/>
            <a:ext cx="4351269" cy="372159"/>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ES" sz="1433" dirty="0">
                <a:solidFill>
                  <a:srgbClr val="000000"/>
                </a:solidFill>
                <a:latin typeface="Calibri" panose="020F0502020204030204" pitchFamily="34" charset="0"/>
                <a:ea typeface="Times New Roman" panose="02020603050405020304" pitchFamily="18" charset="0"/>
              </a:rPr>
              <a:t>Elaboración del proyecto de presupuesto 2022.</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45" name="Cuadro de texto 147">
            <a:extLst>
              <a:ext uri="{FF2B5EF4-FFF2-40B4-BE49-F238E27FC236}">
                <a16:creationId xmlns:a16="http://schemas.microsoft.com/office/drawing/2014/main" id="{1BB05C1A-4666-43AF-9B34-602AFD423519}"/>
              </a:ext>
            </a:extLst>
          </p:cNvPr>
          <p:cNvSpPr txBox="1">
            <a:spLocks/>
          </p:cNvSpPr>
          <p:nvPr/>
        </p:nvSpPr>
        <p:spPr>
          <a:xfrm>
            <a:off x="1728548" y="5396823"/>
            <a:ext cx="4511717" cy="283587"/>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Vicerrectoría Administrativa y Financiera.  </a:t>
            </a:r>
            <a:r>
              <a:rPr lang="es-CO" sz="1075" b="1" dirty="0">
                <a:solidFill>
                  <a:srgbClr val="000000"/>
                </a:solidFill>
                <a:latin typeface="Calibri" panose="020F0502020204030204" pitchFamily="34" charset="0"/>
                <a:ea typeface="Times New Roman" panose="02020603050405020304" pitchFamily="18" charset="0"/>
              </a:rPr>
              <a:t>Fecha: 15/11/2022</a:t>
            </a:r>
            <a:endParaRPr lang="es-CO" sz="1229" b="1"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46" name="Cuadro de texto 147">
            <a:extLst>
              <a:ext uri="{FF2B5EF4-FFF2-40B4-BE49-F238E27FC236}">
                <a16:creationId xmlns:a16="http://schemas.microsoft.com/office/drawing/2014/main" id="{9687E255-9F1B-4765-8F3C-F39F1E2B210B}"/>
              </a:ext>
            </a:extLst>
          </p:cNvPr>
          <p:cNvSpPr txBox="1">
            <a:spLocks/>
          </p:cNvSpPr>
          <p:nvPr/>
        </p:nvSpPr>
        <p:spPr>
          <a:xfrm>
            <a:off x="7056588" y="5095911"/>
            <a:ext cx="4411712" cy="293455"/>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Vicerrectoría Administrativa y Financiera, Vicerrectoría Académica.  </a:t>
            </a:r>
            <a:r>
              <a:rPr lang="es-CO" sz="1075" b="1" dirty="0">
                <a:solidFill>
                  <a:srgbClr val="000000"/>
                </a:solidFill>
                <a:latin typeface="Calibri" panose="020F0502020204030204" pitchFamily="34" charset="0"/>
                <a:ea typeface="Times New Roman" panose="02020603050405020304" pitchFamily="18" charset="0"/>
              </a:rPr>
              <a:t>Fecha: </a:t>
            </a:r>
            <a:r>
              <a:rPr lang="es-CO" sz="1075" dirty="0">
                <a:solidFill>
                  <a:srgbClr val="000000"/>
                </a:solidFill>
                <a:latin typeface="Calibri" panose="020F0502020204030204" pitchFamily="34" charset="0"/>
                <a:ea typeface="Times New Roman" panose="02020603050405020304" pitchFamily="18" charset="0"/>
              </a:rPr>
              <a:t>Diciembre de 2022</a:t>
            </a:r>
            <a:endParaRPr lang="es-CO" sz="1229" b="1"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64" name="Rectángulo: esquinas redondeadas 63">
            <a:extLst>
              <a:ext uri="{FF2B5EF4-FFF2-40B4-BE49-F238E27FC236}">
                <a16:creationId xmlns:a16="http://schemas.microsoft.com/office/drawing/2014/main" id="{7A239E77-6BDB-455C-AAF9-446EFA91007B}"/>
              </a:ext>
            </a:extLst>
          </p:cNvPr>
          <p:cNvSpPr>
            <a:spLocks/>
          </p:cNvSpPr>
          <p:nvPr/>
        </p:nvSpPr>
        <p:spPr>
          <a:xfrm>
            <a:off x="993195" y="2504977"/>
            <a:ext cx="4901406" cy="2216297"/>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65" name="Lágrima 64">
            <a:extLst>
              <a:ext uri="{FF2B5EF4-FFF2-40B4-BE49-F238E27FC236}">
                <a16:creationId xmlns:a16="http://schemas.microsoft.com/office/drawing/2014/main" id="{294D3605-E6F8-46DA-B70C-87FD3137DCCD}"/>
              </a:ext>
            </a:extLst>
          </p:cNvPr>
          <p:cNvSpPr>
            <a:spLocks/>
          </p:cNvSpPr>
          <p:nvPr/>
        </p:nvSpPr>
        <p:spPr>
          <a:xfrm rot="10800000" flipH="1">
            <a:off x="5655346" y="2747224"/>
            <a:ext cx="780361" cy="793171"/>
          </a:xfrm>
          <a:prstGeom prst="teardrop">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66" name="Cuadro de texto 147">
            <a:extLst>
              <a:ext uri="{FF2B5EF4-FFF2-40B4-BE49-F238E27FC236}">
                <a16:creationId xmlns:a16="http://schemas.microsoft.com/office/drawing/2014/main" id="{0D613333-021C-4D21-9CBB-BABA18D34C00}"/>
              </a:ext>
            </a:extLst>
          </p:cNvPr>
          <p:cNvSpPr txBox="1">
            <a:spLocks/>
          </p:cNvSpPr>
          <p:nvPr/>
        </p:nvSpPr>
        <p:spPr>
          <a:xfrm>
            <a:off x="1121658" y="2745389"/>
            <a:ext cx="4527110" cy="995997"/>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433" dirty="0">
                <a:solidFill>
                  <a:srgbClr val="000000"/>
                </a:solidFill>
                <a:latin typeface="Calibri" panose="020F0502020204030204" pitchFamily="34" charset="0"/>
                <a:ea typeface="Times New Roman" panose="02020603050405020304" pitchFamily="18" charset="0"/>
              </a:rPr>
              <a:t>Presentación de necesidades y anteproyecto de presupuesto según cuota global asignada por la Secretaría Distrital de Hacienda, ante el Consejo Académico y Comisión Tercera y Plenaria del Consejo superior Universitario.</a:t>
            </a:r>
            <a:endParaRPr lang="es-CO" sz="2355" dirty="0">
              <a:latin typeface="Times New Roman" panose="02020603050405020304" pitchFamily="18" charset="0"/>
              <a:ea typeface="Times New Roman" panose="02020603050405020304" pitchFamily="18" charset="0"/>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68" name="Cuadro de texto 148">
            <a:extLst>
              <a:ext uri="{FF2B5EF4-FFF2-40B4-BE49-F238E27FC236}">
                <a16:creationId xmlns:a16="http://schemas.microsoft.com/office/drawing/2014/main" id="{858F6BA9-2830-42C4-B1D8-FFFF8267F935}"/>
              </a:ext>
            </a:extLst>
          </p:cNvPr>
          <p:cNvSpPr txBox="1">
            <a:spLocks/>
          </p:cNvSpPr>
          <p:nvPr/>
        </p:nvSpPr>
        <p:spPr>
          <a:xfrm>
            <a:off x="6055888" y="3082178"/>
            <a:ext cx="439097"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12</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69" name="Cuadro de texto 148">
            <a:extLst>
              <a:ext uri="{FF2B5EF4-FFF2-40B4-BE49-F238E27FC236}">
                <a16:creationId xmlns:a16="http://schemas.microsoft.com/office/drawing/2014/main" id="{91B46099-F688-4115-B077-30C898F5A3F7}"/>
              </a:ext>
            </a:extLst>
          </p:cNvPr>
          <p:cNvSpPr txBox="1">
            <a:spLocks/>
          </p:cNvSpPr>
          <p:nvPr/>
        </p:nvSpPr>
        <p:spPr>
          <a:xfrm>
            <a:off x="952454" y="5268613"/>
            <a:ext cx="439097"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13</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70" name="Cuadro de texto 148">
            <a:extLst>
              <a:ext uri="{FF2B5EF4-FFF2-40B4-BE49-F238E27FC236}">
                <a16:creationId xmlns:a16="http://schemas.microsoft.com/office/drawing/2014/main" id="{49AC50FA-89CE-408E-8A8C-FFB6E9BF4DFF}"/>
              </a:ext>
            </a:extLst>
          </p:cNvPr>
          <p:cNvSpPr txBox="1">
            <a:spLocks/>
          </p:cNvSpPr>
          <p:nvPr/>
        </p:nvSpPr>
        <p:spPr>
          <a:xfrm>
            <a:off x="11892507" y="2781235"/>
            <a:ext cx="439097"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14</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71" name="Cuadro de texto 148">
            <a:extLst>
              <a:ext uri="{FF2B5EF4-FFF2-40B4-BE49-F238E27FC236}">
                <a16:creationId xmlns:a16="http://schemas.microsoft.com/office/drawing/2014/main" id="{5B360992-CC84-46AF-978C-847AFECD8749}"/>
              </a:ext>
            </a:extLst>
          </p:cNvPr>
          <p:cNvSpPr txBox="1">
            <a:spLocks/>
          </p:cNvSpPr>
          <p:nvPr/>
        </p:nvSpPr>
        <p:spPr>
          <a:xfrm>
            <a:off x="12007268" y="4956465"/>
            <a:ext cx="439097"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16</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72" name="Cuadro de texto 148">
            <a:extLst>
              <a:ext uri="{FF2B5EF4-FFF2-40B4-BE49-F238E27FC236}">
                <a16:creationId xmlns:a16="http://schemas.microsoft.com/office/drawing/2014/main" id="{CEA22A87-C9CD-4B62-967D-F5FA90329215}"/>
              </a:ext>
            </a:extLst>
          </p:cNvPr>
          <p:cNvSpPr txBox="1">
            <a:spLocks/>
          </p:cNvSpPr>
          <p:nvPr/>
        </p:nvSpPr>
        <p:spPr>
          <a:xfrm>
            <a:off x="6878427" y="3960863"/>
            <a:ext cx="439097"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15</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5" name="Imagen 74">
            <a:extLst>
              <a:ext uri="{FF2B5EF4-FFF2-40B4-BE49-F238E27FC236}">
                <a16:creationId xmlns:a16="http://schemas.microsoft.com/office/drawing/2014/main" id="{09D2E7CA-18B7-48A5-A07B-299BE4FC4C2E}"/>
              </a:ext>
            </a:extLst>
          </p:cNvPr>
          <p:cNvPicPr>
            <a:picLocks noChangeAspect="1"/>
          </p:cNvPicPr>
          <p:nvPr/>
        </p:nvPicPr>
        <p:blipFill>
          <a:blip r:embed="rId3">
            <a:clrChange>
              <a:clrFrom>
                <a:srgbClr val="F8FAFB"/>
              </a:clrFrom>
              <a:clrTo>
                <a:srgbClr val="F8FAFB">
                  <a:alpha val="0"/>
                </a:srgbClr>
              </a:clrTo>
            </a:clrChange>
          </a:blip>
          <a:stretch>
            <a:fillRect/>
          </a:stretch>
        </p:blipFill>
        <p:spPr>
          <a:xfrm>
            <a:off x="5665868" y="2857364"/>
            <a:ext cx="536690" cy="531721"/>
          </a:xfrm>
          <a:prstGeom prst="rect">
            <a:avLst/>
          </a:prstGeom>
        </p:spPr>
      </p:pic>
      <p:pic>
        <p:nvPicPr>
          <p:cNvPr id="76" name="Imagen 75">
            <a:extLst>
              <a:ext uri="{FF2B5EF4-FFF2-40B4-BE49-F238E27FC236}">
                <a16:creationId xmlns:a16="http://schemas.microsoft.com/office/drawing/2014/main" id="{9C6F8E48-E401-44FF-A4D0-2FB498DD30F6}"/>
              </a:ext>
            </a:extLst>
          </p:cNvPr>
          <p:cNvPicPr>
            <a:picLocks noChangeAspect="1"/>
          </p:cNvPicPr>
          <p:nvPr/>
        </p:nvPicPr>
        <p:blipFill>
          <a:blip r:embed="rId3">
            <a:clrChange>
              <a:clrFrom>
                <a:srgbClr val="F8FAFB"/>
              </a:clrFrom>
              <a:clrTo>
                <a:srgbClr val="F8FAFB">
                  <a:alpha val="0"/>
                </a:srgbClr>
              </a:clrTo>
            </a:clrChange>
          </a:blip>
          <a:stretch>
            <a:fillRect/>
          </a:stretch>
        </p:blipFill>
        <p:spPr>
          <a:xfrm>
            <a:off x="11575365" y="2464915"/>
            <a:ext cx="536690" cy="531721"/>
          </a:xfrm>
          <a:prstGeom prst="rect">
            <a:avLst/>
          </a:prstGeom>
        </p:spPr>
      </p:pic>
      <p:pic>
        <p:nvPicPr>
          <p:cNvPr id="78" name="Imagen 77">
            <a:extLst>
              <a:ext uri="{FF2B5EF4-FFF2-40B4-BE49-F238E27FC236}">
                <a16:creationId xmlns:a16="http://schemas.microsoft.com/office/drawing/2014/main" id="{13216C85-143B-4485-9349-27A44336BBD2}"/>
              </a:ext>
            </a:extLst>
          </p:cNvPr>
          <p:cNvPicPr>
            <a:picLocks noChangeAspect="1"/>
          </p:cNvPicPr>
          <p:nvPr/>
        </p:nvPicPr>
        <p:blipFill rotWithShape="1">
          <a:blip r:embed="rId4">
            <a:clrChange>
              <a:clrFrom>
                <a:srgbClr val="F8FAFB"/>
              </a:clrFrom>
              <a:clrTo>
                <a:srgbClr val="F8FAFB">
                  <a:alpha val="0"/>
                </a:srgbClr>
              </a:clrTo>
            </a:clrChange>
          </a:blip>
          <a:srcRect l="12943" t="8369" r="15332" b="13104"/>
          <a:stretch/>
        </p:blipFill>
        <p:spPr>
          <a:xfrm>
            <a:off x="11790879" y="4676521"/>
            <a:ext cx="393592" cy="419390"/>
          </a:xfrm>
          <a:prstGeom prst="rect">
            <a:avLst/>
          </a:prstGeom>
        </p:spPr>
      </p:pic>
      <p:sp>
        <p:nvSpPr>
          <p:cNvPr id="83" name="Cuadro de texto 147">
            <a:extLst>
              <a:ext uri="{FF2B5EF4-FFF2-40B4-BE49-F238E27FC236}">
                <a16:creationId xmlns:a16="http://schemas.microsoft.com/office/drawing/2014/main" id="{E8FDFC8D-9ECD-4849-8A8E-51E569A1FBF4}"/>
              </a:ext>
            </a:extLst>
          </p:cNvPr>
          <p:cNvSpPr txBox="1">
            <a:spLocks/>
          </p:cNvSpPr>
          <p:nvPr/>
        </p:nvSpPr>
        <p:spPr>
          <a:xfrm>
            <a:off x="1121658" y="3947804"/>
            <a:ext cx="4411712" cy="617310"/>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Vicerrectoría Administrativa y Financiera, Vicerrectoría Académica. </a:t>
            </a:r>
            <a:r>
              <a:rPr lang="es-CO" sz="1075" b="1" dirty="0">
                <a:solidFill>
                  <a:srgbClr val="000000"/>
                </a:solidFill>
                <a:latin typeface="Calibri" panose="020F0502020204030204" pitchFamily="34" charset="0"/>
                <a:ea typeface="Times New Roman" panose="02020603050405020304" pitchFamily="18" charset="0"/>
              </a:rPr>
              <a:t>Fecha de Inicio: </a:t>
            </a:r>
            <a:r>
              <a:rPr lang="es-CO" sz="1075" dirty="0">
                <a:solidFill>
                  <a:srgbClr val="000000"/>
                </a:solidFill>
                <a:latin typeface="Calibri" panose="020F0502020204030204" pitchFamily="34" charset="0"/>
                <a:ea typeface="Times New Roman" panose="02020603050405020304" pitchFamily="18" charset="0"/>
              </a:rPr>
              <a:t>Noviembre de 2022</a:t>
            </a:r>
            <a:endParaRPr lang="es-CO" sz="1229"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6" name="Imagen 85">
            <a:extLst>
              <a:ext uri="{FF2B5EF4-FFF2-40B4-BE49-F238E27FC236}">
                <a16:creationId xmlns:a16="http://schemas.microsoft.com/office/drawing/2014/main" id="{A7192C75-C079-4E4E-BB20-F5667B5DDB1D}"/>
              </a:ext>
            </a:extLst>
          </p:cNvPr>
          <p:cNvPicPr>
            <a:picLocks noChangeAspect="1"/>
          </p:cNvPicPr>
          <p:nvPr/>
        </p:nvPicPr>
        <p:blipFill>
          <a:blip r:embed="rId5">
            <a:clrChange>
              <a:clrFrom>
                <a:srgbClr val="F8FAFB"/>
              </a:clrFrom>
              <a:clrTo>
                <a:srgbClr val="F8FAFB">
                  <a:alpha val="0"/>
                </a:srgbClr>
              </a:clrTo>
            </a:clrChange>
          </a:blip>
          <a:stretch>
            <a:fillRect/>
          </a:stretch>
        </p:blipFill>
        <p:spPr>
          <a:xfrm>
            <a:off x="7133941" y="3673854"/>
            <a:ext cx="421579" cy="448561"/>
          </a:xfrm>
          <a:prstGeom prst="rect">
            <a:avLst/>
          </a:prstGeom>
        </p:spPr>
      </p:pic>
      <p:pic>
        <p:nvPicPr>
          <p:cNvPr id="87" name="Imagen 86">
            <a:extLst>
              <a:ext uri="{FF2B5EF4-FFF2-40B4-BE49-F238E27FC236}">
                <a16:creationId xmlns:a16="http://schemas.microsoft.com/office/drawing/2014/main" id="{ECEA1304-2ABE-4664-BC69-EEDBEF66E607}"/>
              </a:ext>
            </a:extLst>
          </p:cNvPr>
          <p:cNvPicPr>
            <a:picLocks noChangeAspect="1"/>
          </p:cNvPicPr>
          <p:nvPr/>
        </p:nvPicPr>
        <p:blipFill rotWithShape="1">
          <a:blip r:embed="rId6">
            <a:clrChange>
              <a:clrFrom>
                <a:srgbClr val="F8FAFB"/>
              </a:clrFrom>
              <a:clrTo>
                <a:srgbClr val="F8FAFB">
                  <a:alpha val="0"/>
                </a:srgbClr>
              </a:clrTo>
            </a:clrChange>
          </a:blip>
          <a:srcRect r="18735" b="14112"/>
          <a:stretch/>
        </p:blipFill>
        <p:spPr>
          <a:xfrm>
            <a:off x="1158565" y="4979465"/>
            <a:ext cx="403609" cy="515505"/>
          </a:xfrm>
          <a:prstGeom prst="rect">
            <a:avLst/>
          </a:prstGeom>
        </p:spPr>
      </p:pic>
      <p:sp>
        <p:nvSpPr>
          <p:cNvPr id="3" name="Paralelogramo 2">
            <a:extLst>
              <a:ext uri="{FF2B5EF4-FFF2-40B4-BE49-F238E27FC236}">
                <a16:creationId xmlns:a16="http://schemas.microsoft.com/office/drawing/2014/main" id="{8EBDCFA6-9944-F225-2437-BC90FE7765B3}"/>
              </a:ext>
            </a:extLst>
          </p:cNvPr>
          <p:cNvSpPr/>
          <p:nvPr/>
        </p:nvSpPr>
        <p:spPr>
          <a:xfrm flipH="1">
            <a:off x="1633868" y="0"/>
            <a:ext cx="8984089"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1. </a:t>
            </a:r>
            <a:r>
              <a:rPr lang="es-MX" sz="2400" b="1" dirty="0">
                <a:solidFill>
                  <a:schemeClr val="bg1"/>
                </a:solidFill>
                <a:latin typeface="Arial Narrow" panose="020B0606020202030204" pitchFamily="34" charset="0"/>
              </a:rPr>
              <a:t>Proceso de Formulación</a:t>
            </a:r>
          </a:p>
          <a:p>
            <a:endParaRPr lang="pt-BR" sz="2000" b="1" dirty="0">
              <a:solidFill>
                <a:schemeClr val="bg1"/>
              </a:solidFill>
              <a:latin typeface="Arial Narrow" panose="020B0606020202030204" pitchFamily="34" charset="0"/>
            </a:endParaRPr>
          </a:p>
        </p:txBody>
      </p:sp>
      <p:pic>
        <p:nvPicPr>
          <p:cNvPr id="4" name="Imagen 3">
            <a:extLst>
              <a:ext uri="{FF2B5EF4-FFF2-40B4-BE49-F238E27FC236}">
                <a16:creationId xmlns:a16="http://schemas.microsoft.com/office/drawing/2014/main" id="{2072E763-E262-EF24-DAE7-170D9316C1EF}"/>
              </a:ext>
            </a:extLst>
          </p:cNvPr>
          <p:cNvPicPr>
            <a:picLocks noChangeAspect="1"/>
          </p:cNvPicPr>
          <p:nvPr/>
        </p:nvPicPr>
        <p:blipFill rotWithShape="1">
          <a:blip r:embed="rId7"/>
          <a:srcRect l="12766" t="14094"/>
          <a:stretch/>
        </p:blipFill>
        <p:spPr>
          <a:xfrm>
            <a:off x="1" y="0"/>
            <a:ext cx="1549644" cy="1063801"/>
          </a:xfrm>
          <a:prstGeom prst="rect">
            <a:avLst/>
          </a:prstGeom>
        </p:spPr>
      </p:pic>
      <p:sp>
        <p:nvSpPr>
          <p:cNvPr id="5" name="CuadroTexto 4">
            <a:extLst>
              <a:ext uri="{FF2B5EF4-FFF2-40B4-BE49-F238E27FC236}">
                <a16:creationId xmlns:a16="http://schemas.microsoft.com/office/drawing/2014/main" id="{2A242F35-4D51-AA7D-3CB1-253B7E9C7353}"/>
              </a:ext>
            </a:extLst>
          </p:cNvPr>
          <p:cNvSpPr txBox="1"/>
          <p:nvPr/>
        </p:nvSpPr>
        <p:spPr>
          <a:xfrm>
            <a:off x="1073341" y="983545"/>
            <a:ext cx="10914334" cy="1200329"/>
          </a:xfrm>
          <a:prstGeom prst="rect">
            <a:avLst/>
          </a:prstGeom>
          <a:noFill/>
        </p:spPr>
        <p:txBody>
          <a:bodyPr wrap="square" rtlCol="0">
            <a:spAutoFit/>
          </a:bodyPr>
          <a:lstStyle/>
          <a:p>
            <a:pPr algn="just"/>
            <a:r>
              <a:rPr lang="es-MX" sz="1800" dirty="0"/>
              <a:t>Actividades que desarrollarán en lo que resta de la presente vigencia, orientadas a la definición, presentación y aprobación del presupuesto para la vigencia 2023, teniendo en cuenta la notificación de la cuota global por parte de la Secretaría de Hacienda Distrital dentro de la cual se incluye el aporte que por ley 30/92 efectúa la Administración Distrital. </a:t>
            </a:r>
            <a:endParaRPr lang="es-CO" sz="1800" dirty="0"/>
          </a:p>
        </p:txBody>
      </p:sp>
    </p:spTree>
    <p:extLst>
      <p:ext uri="{BB962C8B-B14F-4D97-AF65-F5344CB8AC3E}">
        <p14:creationId xmlns:p14="http://schemas.microsoft.com/office/powerpoint/2010/main" val="203893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4" y="-22353"/>
            <a:ext cx="7225079" cy="7043866"/>
          </a:xfrm>
          <a:prstGeom prst="rect">
            <a:avLst/>
          </a:prstGeom>
        </p:spPr>
      </p:pic>
      <p:sp>
        <p:nvSpPr>
          <p:cNvPr id="5" name="CuadroTexto 4">
            <a:extLst>
              <a:ext uri="{FF2B5EF4-FFF2-40B4-BE49-F238E27FC236}">
                <a16:creationId xmlns:a16="http://schemas.microsoft.com/office/drawing/2014/main" id="{9991B0D3-8742-D2B8-601B-A3D41178F3BC}"/>
              </a:ext>
            </a:extLst>
          </p:cNvPr>
          <p:cNvSpPr txBox="1"/>
          <p:nvPr/>
        </p:nvSpPr>
        <p:spPr>
          <a:xfrm>
            <a:off x="1653603" y="2919488"/>
            <a:ext cx="9978583" cy="1352678"/>
          </a:xfrm>
          <a:prstGeom prst="rect">
            <a:avLst/>
          </a:prstGeom>
          <a:noFill/>
        </p:spPr>
        <p:txBody>
          <a:bodyPr wrap="square" rtlCol="0">
            <a:spAutoFit/>
          </a:bodyPr>
          <a:lstStyle/>
          <a:p>
            <a:pPr algn="ctr"/>
            <a:r>
              <a:rPr lang="es-ES" sz="4095" b="1" i="1" dirty="0">
                <a:effectLst>
                  <a:outerShdw blurRad="38100" dist="38100" dir="2700000" algn="tl">
                    <a:srgbClr val="000000">
                      <a:alpha val="43137"/>
                    </a:srgbClr>
                  </a:outerShdw>
                </a:effectLst>
                <a:latin typeface="Arial Nova"/>
              </a:rPr>
              <a:t>3. </a:t>
            </a:r>
            <a:r>
              <a:rPr lang="es-MX" sz="4095" b="1" i="1" dirty="0">
                <a:effectLst>
                  <a:outerShdw blurRad="38100" dist="38100" dir="2700000" algn="tl">
                    <a:srgbClr val="000000">
                      <a:alpha val="43137"/>
                    </a:srgbClr>
                  </a:outerShdw>
                </a:effectLst>
                <a:latin typeface="Arial Nova"/>
              </a:rPr>
              <a:t>Supuestos Macroeconómicos</a:t>
            </a:r>
          </a:p>
          <a:p>
            <a:pPr algn="ctr"/>
            <a:endParaRPr lang="es-MX" sz="4095" b="1" i="1" dirty="0">
              <a:effectLst>
                <a:outerShdw blurRad="38100" dist="38100" dir="2700000" algn="tl">
                  <a:srgbClr val="000000">
                    <a:alpha val="43137"/>
                  </a:srgbClr>
                </a:outerShdw>
              </a:effectLst>
              <a:latin typeface="Arial Nova"/>
            </a:endParaRPr>
          </a:p>
        </p:txBody>
      </p:sp>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3"/>
          <a:srcRect l="12766" t="14094"/>
          <a:stretch/>
        </p:blipFill>
        <p:spPr>
          <a:xfrm>
            <a:off x="0" y="0"/>
            <a:ext cx="1884722" cy="1671088"/>
          </a:xfrm>
          <a:prstGeom prst="rect">
            <a:avLst/>
          </a:prstGeom>
        </p:spPr>
      </p:pic>
      <p:sp>
        <p:nvSpPr>
          <p:cNvPr id="8" name="Paralelogramo 7">
            <a:extLst>
              <a:ext uri="{FF2B5EF4-FFF2-40B4-BE49-F238E27FC236}">
                <a16:creationId xmlns:a16="http://schemas.microsoft.com/office/drawing/2014/main" id="{1800C19B-CF54-1C5B-C395-6996293B1B15}"/>
              </a:ext>
            </a:extLst>
          </p:cNvPr>
          <p:cNvSpPr/>
          <p:nvPr/>
        </p:nvSpPr>
        <p:spPr>
          <a:xfrm flipH="1">
            <a:off x="2459359" y="0"/>
            <a:ext cx="9623750" cy="554330"/>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48" b="1" dirty="0">
              <a:solidFill>
                <a:schemeClr val="bg1"/>
              </a:solidFill>
              <a:latin typeface="Arial Narrow" panose="020B0606020202030204" pitchFamily="34" charset="0"/>
            </a:endParaRPr>
          </a:p>
        </p:txBody>
      </p:sp>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spTree>
    <p:extLst>
      <p:ext uri="{BB962C8B-B14F-4D97-AF65-F5344CB8AC3E}">
        <p14:creationId xmlns:p14="http://schemas.microsoft.com/office/powerpoint/2010/main" val="299815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314" y="0"/>
            <a:ext cx="6936482" cy="7021513"/>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4" name="Imagen 33">
            <a:extLst>
              <a:ext uri="{FF2B5EF4-FFF2-40B4-BE49-F238E27FC236}">
                <a16:creationId xmlns:a16="http://schemas.microsoft.com/office/drawing/2014/main" id="{52722682-9BCE-592F-BE1E-7F477853FB59}"/>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5" name="Paralelogramo 34">
            <a:extLst>
              <a:ext uri="{FF2B5EF4-FFF2-40B4-BE49-F238E27FC236}">
                <a16:creationId xmlns:a16="http://schemas.microsoft.com/office/drawing/2014/main" id="{48DF2013-7971-6143-87A8-87142AFA0CAF}"/>
              </a:ext>
            </a:extLst>
          </p:cNvPr>
          <p:cNvSpPr/>
          <p:nvPr/>
        </p:nvSpPr>
        <p:spPr>
          <a:xfrm flipH="1">
            <a:off x="1549645" y="-9521"/>
            <a:ext cx="10812889"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3. </a:t>
            </a:r>
            <a:r>
              <a:rPr lang="es-MX" sz="2400" b="1" dirty="0">
                <a:solidFill>
                  <a:schemeClr val="bg1"/>
                </a:solidFill>
                <a:latin typeface="Arial Narrow" panose="020B0606020202030204" pitchFamily="34" charset="0"/>
              </a:rPr>
              <a:t>Supuestos Macroeconómicos</a:t>
            </a:r>
          </a:p>
          <a:p>
            <a:endParaRPr lang="pt-BR" sz="2000" b="1" dirty="0">
              <a:solidFill>
                <a:schemeClr val="bg1"/>
              </a:solidFill>
              <a:latin typeface="Arial Narrow" panose="020B0606020202030204" pitchFamily="34" charset="0"/>
            </a:endParaRPr>
          </a:p>
        </p:txBody>
      </p:sp>
      <p:graphicFrame>
        <p:nvGraphicFramePr>
          <p:cNvPr id="3" name="Tabla 2">
            <a:extLst>
              <a:ext uri="{FF2B5EF4-FFF2-40B4-BE49-F238E27FC236}">
                <a16:creationId xmlns:a16="http://schemas.microsoft.com/office/drawing/2014/main" id="{F03AE1FB-7D03-8F86-ED94-F50501FD47C5}"/>
              </a:ext>
            </a:extLst>
          </p:cNvPr>
          <p:cNvGraphicFramePr>
            <a:graphicFrameLocks noGrp="1"/>
          </p:cNvGraphicFramePr>
          <p:nvPr>
            <p:extLst>
              <p:ext uri="{D42A27DB-BD31-4B8C-83A1-F6EECF244321}">
                <p14:modId xmlns:p14="http://schemas.microsoft.com/office/powerpoint/2010/main" val="3209487554"/>
              </p:ext>
            </p:extLst>
          </p:nvPr>
        </p:nvGraphicFramePr>
        <p:xfrm>
          <a:off x="958854" y="692941"/>
          <a:ext cx="11403680" cy="4508233"/>
        </p:xfrm>
        <a:graphic>
          <a:graphicData uri="http://schemas.openxmlformats.org/drawingml/2006/table">
            <a:tbl>
              <a:tblPr firstRow="1" firstCol="1" bandRow="1">
                <a:tableStyleId>{5DA37D80-6434-44D0-A028-1B22A696006F}</a:tableStyleId>
              </a:tblPr>
              <a:tblGrid>
                <a:gridCol w="3689140">
                  <a:extLst>
                    <a:ext uri="{9D8B030D-6E8A-4147-A177-3AD203B41FA5}">
                      <a16:colId xmlns:a16="http://schemas.microsoft.com/office/drawing/2014/main" val="3127427628"/>
                    </a:ext>
                  </a:extLst>
                </a:gridCol>
                <a:gridCol w="1298357">
                  <a:extLst>
                    <a:ext uri="{9D8B030D-6E8A-4147-A177-3AD203B41FA5}">
                      <a16:colId xmlns:a16="http://schemas.microsoft.com/office/drawing/2014/main" val="3011722579"/>
                    </a:ext>
                  </a:extLst>
                </a:gridCol>
                <a:gridCol w="1412643">
                  <a:extLst>
                    <a:ext uri="{9D8B030D-6E8A-4147-A177-3AD203B41FA5}">
                      <a16:colId xmlns:a16="http://schemas.microsoft.com/office/drawing/2014/main" val="4172842133"/>
                    </a:ext>
                  </a:extLst>
                </a:gridCol>
                <a:gridCol w="1441474">
                  <a:extLst>
                    <a:ext uri="{9D8B030D-6E8A-4147-A177-3AD203B41FA5}">
                      <a16:colId xmlns:a16="http://schemas.microsoft.com/office/drawing/2014/main" val="841917316"/>
                    </a:ext>
                  </a:extLst>
                </a:gridCol>
                <a:gridCol w="1457513">
                  <a:extLst>
                    <a:ext uri="{9D8B030D-6E8A-4147-A177-3AD203B41FA5}">
                      <a16:colId xmlns:a16="http://schemas.microsoft.com/office/drawing/2014/main" val="1694501757"/>
                    </a:ext>
                  </a:extLst>
                </a:gridCol>
                <a:gridCol w="2104553">
                  <a:extLst>
                    <a:ext uri="{9D8B030D-6E8A-4147-A177-3AD203B41FA5}">
                      <a16:colId xmlns:a16="http://schemas.microsoft.com/office/drawing/2014/main" val="3312678851"/>
                    </a:ext>
                  </a:extLst>
                </a:gridCol>
              </a:tblGrid>
              <a:tr h="401442">
                <a:tc>
                  <a:txBody>
                    <a:bodyPr/>
                    <a:lstStyle/>
                    <a:p>
                      <a:pPr algn="ctr">
                        <a:lnSpc>
                          <a:spcPct val="107000"/>
                        </a:lnSpc>
                      </a:pPr>
                      <a:r>
                        <a:rPr lang="es-CO" sz="1800" b="1" dirty="0">
                          <a:solidFill>
                            <a:srgbClr val="000000"/>
                          </a:solidFill>
                          <a:effectLst/>
                        </a:rPr>
                        <a:t>Variable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95000"/>
                      </a:schemeClr>
                    </a:solidFill>
                  </a:tcPr>
                </a:tc>
                <a:tc>
                  <a:txBody>
                    <a:bodyPr/>
                    <a:lstStyle/>
                    <a:p>
                      <a:pPr algn="ctr">
                        <a:lnSpc>
                          <a:spcPct val="107000"/>
                        </a:lnSpc>
                      </a:pPr>
                      <a:r>
                        <a:rPr lang="es-CO" sz="1800" b="1" dirty="0">
                          <a:solidFill>
                            <a:srgbClr val="000000"/>
                          </a:solidFill>
                          <a:effectLst/>
                        </a:rPr>
                        <a:t>2020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95000"/>
                      </a:schemeClr>
                    </a:solidFill>
                  </a:tcPr>
                </a:tc>
                <a:tc>
                  <a:txBody>
                    <a:bodyPr/>
                    <a:lstStyle/>
                    <a:p>
                      <a:pPr algn="ctr">
                        <a:lnSpc>
                          <a:spcPct val="107000"/>
                        </a:lnSpc>
                      </a:pPr>
                      <a:r>
                        <a:rPr lang="es-CO" sz="1800" b="1" dirty="0">
                          <a:solidFill>
                            <a:srgbClr val="000000"/>
                          </a:solidFill>
                          <a:effectLst/>
                        </a:rPr>
                        <a:t>2021</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95000"/>
                      </a:schemeClr>
                    </a:solidFill>
                  </a:tcPr>
                </a:tc>
                <a:tc>
                  <a:txBody>
                    <a:bodyPr/>
                    <a:lstStyle/>
                    <a:p>
                      <a:pPr algn="ctr">
                        <a:lnSpc>
                          <a:spcPct val="107000"/>
                        </a:lnSpc>
                      </a:pPr>
                      <a:r>
                        <a:rPr lang="es-CO" sz="1800" b="1" dirty="0">
                          <a:solidFill>
                            <a:srgbClr val="000000"/>
                          </a:solidFill>
                          <a:effectLst/>
                        </a:rPr>
                        <a:t>2022</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95000"/>
                      </a:schemeClr>
                    </a:solidFill>
                  </a:tcPr>
                </a:tc>
                <a:tc>
                  <a:txBody>
                    <a:bodyPr/>
                    <a:lstStyle/>
                    <a:p>
                      <a:pPr algn="ctr">
                        <a:lnSpc>
                          <a:spcPct val="107000"/>
                        </a:lnSpc>
                      </a:pPr>
                      <a:r>
                        <a:rPr lang="es-CO" sz="1800" b="1" dirty="0">
                          <a:solidFill>
                            <a:srgbClr val="000000"/>
                          </a:solidFill>
                          <a:effectLst/>
                        </a:rPr>
                        <a:t>2023</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95000"/>
                      </a:schemeClr>
                    </a:solidFill>
                  </a:tcPr>
                </a:tc>
                <a:tc>
                  <a:txBody>
                    <a:bodyPr/>
                    <a:lstStyle/>
                    <a:p>
                      <a:pPr algn="ctr">
                        <a:lnSpc>
                          <a:spcPct val="107000"/>
                        </a:lnSpc>
                      </a:pPr>
                      <a:r>
                        <a:rPr lang="es-CO" sz="1800" b="1" dirty="0">
                          <a:solidFill>
                            <a:srgbClr val="000000"/>
                          </a:solidFill>
                          <a:effectLst/>
                        </a:rPr>
                        <a:t>Fuente</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95000"/>
                      </a:schemeClr>
                    </a:solidFill>
                  </a:tcPr>
                </a:tc>
                <a:extLst>
                  <a:ext uri="{0D108BD9-81ED-4DB2-BD59-A6C34878D82A}">
                    <a16:rowId xmlns:a16="http://schemas.microsoft.com/office/drawing/2014/main" val="1989125614"/>
                  </a:ext>
                </a:extLst>
              </a:tr>
              <a:tr h="705032">
                <a:tc>
                  <a:txBody>
                    <a:bodyPr/>
                    <a:lstStyle/>
                    <a:p>
                      <a:pPr algn="just">
                        <a:lnSpc>
                          <a:spcPct val="107000"/>
                        </a:lnSpc>
                      </a:pPr>
                      <a:r>
                        <a:rPr lang="es-CO" sz="1800" b="0" dirty="0">
                          <a:solidFill>
                            <a:srgbClr val="000000"/>
                          </a:solidFill>
                          <a:effectLst/>
                        </a:rPr>
                        <a:t>IPC (inflación) – proyección anual acumulada a 31 de diciembre</a:t>
                      </a:r>
                      <a:endParaRPr lang="es-CO"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3,70%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1,61%</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5,62%</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8,50%**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SHD</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294632894"/>
                  </a:ext>
                </a:extLst>
              </a:tr>
              <a:tr h="663702">
                <a:tc>
                  <a:txBody>
                    <a:bodyPr/>
                    <a:lstStyle/>
                    <a:p>
                      <a:pPr algn="just">
                        <a:lnSpc>
                          <a:spcPct val="107000"/>
                        </a:lnSpc>
                      </a:pPr>
                      <a:r>
                        <a:rPr lang="es-CO" sz="1800" b="0" dirty="0">
                          <a:solidFill>
                            <a:srgbClr val="000000"/>
                          </a:solidFill>
                          <a:effectLst/>
                        </a:rPr>
                        <a:t>Variación del Salario Mínimo Mensual Legal vigente</a:t>
                      </a:r>
                      <a:endParaRPr lang="es-CO"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4,00%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3,50%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10,07%</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9,50%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Cálculo Universidad</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627621220"/>
                  </a:ext>
                </a:extLst>
              </a:tr>
              <a:tr h="673779">
                <a:tc>
                  <a:txBody>
                    <a:bodyPr/>
                    <a:lstStyle/>
                    <a:p>
                      <a:pPr algn="just">
                        <a:lnSpc>
                          <a:spcPct val="107000"/>
                        </a:lnSpc>
                      </a:pPr>
                      <a:r>
                        <a:rPr lang="es-CO" sz="1800" b="0" dirty="0">
                          <a:solidFill>
                            <a:srgbClr val="000000"/>
                          </a:solidFill>
                          <a:effectLst/>
                        </a:rPr>
                        <a:t>Variación del valor del punto docente Decreto 1279 de 2002</a:t>
                      </a:r>
                      <a:endParaRPr lang="es-CO"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4,50%</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2,61%</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7,26%</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9,50%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Estimación Según tendencia histórico Decretos Presidencia de la República</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3543923583"/>
                  </a:ext>
                </a:extLst>
              </a:tr>
              <a:tr h="290730">
                <a:tc>
                  <a:txBody>
                    <a:bodyPr/>
                    <a:lstStyle/>
                    <a:p>
                      <a:pPr algn="just">
                        <a:lnSpc>
                          <a:spcPct val="107000"/>
                        </a:lnSpc>
                      </a:pPr>
                      <a:r>
                        <a:rPr lang="es-CO" sz="1800" b="0" dirty="0">
                          <a:solidFill>
                            <a:srgbClr val="000000"/>
                          </a:solidFill>
                          <a:effectLst/>
                        </a:rPr>
                        <a:t>Variación del Salario de funcionarios públicos</a:t>
                      </a:r>
                      <a:endParaRPr lang="es-CO"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4,00%</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2,61%</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7,26%</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9,50%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Cálculo Universidad</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4271298013"/>
                  </a:ext>
                </a:extLst>
              </a:tr>
              <a:tr h="1003109">
                <a:tc>
                  <a:txBody>
                    <a:bodyPr/>
                    <a:lstStyle/>
                    <a:p>
                      <a:pPr algn="just">
                        <a:lnSpc>
                          <a:spcPct val="107000"/>
                        </a:lnSpc>
                      </a:pPr>
                      <a:r>
                        <a:rPr lang="es-CO" sz="1800" b="0" dirty="0">
                          <a:solidFill>
                            <a:srgbClr val="000000"/>
                          </a:solidFill>
                          <a:effectLst/>
                        </a:rPr>
                        <a:t>Variación de trabajadores oficiales (IPC + 2,4%) (Convención colectiva 1994)</a:t>
                      </a:r>
                      <a:endParaRPr lang="es-CO"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6,10%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4,01%</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a:solidFill>
                            <a:srgbClr val="000000"/>
                          </a:solidFill>
                          <a:effectLst/>
                        </a:rPr>
                        <a:t>8,02%</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10,90%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pPr>
                      <a:r>
                        <a:rPr lang="es-CO" sz="1800" dirty="0">
                          <a:solidFill>
                            <a:srgbClr val="000000"/>
                          </a:solidFill>
                          <a:effectLst/>
                        </a:rPr>
                        <a:t>Cálculo de la Universidad</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123108603"/>
                  </a:ext>
                </a:extLst>
              </a:tr>
            </a:tbl>
          </a:graphicData>
        </a:graphic>
      </p:graphicFrame>
      <p:sp>
        <p:nvSpPr>
          <p:cNvPr id="5" name="CuadroTexto 4">
            <a:extLst>
              <a:ext uri="{FF2B5EF4-FFF2-40B4-BE49-F238E27FC236}">
                <a16:creationId xmlns:a16="http://schemas.microsoft.com/office/drawing/2014/main" id="{C5536687-68D4-F480-BD8E-A5E84418535D}"/>
              </a:ext>
            </a:extLst>
          </p:cNvPr>
          <p:cNvSpPr txBox="1"/>
          <p:nvPr/>
        </p:nvSpPr>
        <p:spPr>
          <a:xfrm>
            <a:off x="958854" y="5165083"/>
            <a:ext cx="6776112" cy="307777"/>
          </a:xfrm>
          <a:prstGeom prst="rect">
            <a:avLst/>
          </a:prstGeom>
          <a:noFill/>
        </p:spPr>
        <p:txBody>
          <a:bodyPr wrap="square">
            <a:spAutoFit/>
          </a:bodyPr>
          <a:lstStyle/>
          <a:p>
            <a:r>
              <a:rPr lang="es-CO" sz="1400" dirty="0"/>
              <a:t>Fuentes: </a:t>
            </a:r>
            <a:r>
              <a:rPr lang="es-CO" sz="1400" dirty="0">
                <a:hlinkClick r:id="rId5"/>
              </a:rPr>
              <a:t>https://www.shd.gov.co/shd/supuestos-macro-con-ecofis</a:t>
            </a:r>
            <a:endParaRPr lang="es-CO" sz="1200" dirty="0"/>
          </a:p>
        </p:txBody>
      </p:sp>
      <p:sp>
        <p:nvSpPr>
          <p:cNvPr id="2" name="CuadroTexto 1">
            <a:extLst>
              <a:ext uri="{FF2B5EF4-FFF2-40B4-BE49-F238E27FC236}">
                <a16:creationId xmlns:a16="http://schemas.microsoft.com/office/drawing/2014/main" id="{BE6085F4-16E6-CAFD-15C8-7198535081D2}"/>
              </a:ext>
            </a:extLst>
          </p:cNvPr>
          <p:cNvSpPr txBox="1"/>
          <p:nvPr/>
        </p:nvSpPr>
        <p:spPr>
          <a:xfrm>
            <a:off x="946370" y="5501266"/>
            <a:ext cx="11385465" cy="1077218"/>
          </a:xfrm>
          <a:prstGeom prst="rect">
            <a:avLst/>
          </a:prstGeom>
          <a:noFill/>
        </p:spPr>
        <p:txBody>
          <a:bodyPr wrap="square" rtlCol="0">
            <a:spAutoFit/>
          </a:bodyPr>
          <a:lstStyle/>
          <a:p>
            <a:pPr algn="just"/>
            <a:r>
              <a:rPr lang="es-MX" sz="1600" b="1" i="1" dirty="0"/>
              <a:t>OBSERVACIÓN</a:t>
            </a:r>
            <a:r>
              <a:rPr lang="es-MX" sz="1600" dirty="0"/>
              <a:t>. Respecto de los supuestos relacionados con el IPC, se toma como referencia para la elaboración del Plan Financiero el reportado por la Secretaría de Hacienda Distrital, dadas las directrices establecidas por el Gobierno Distrital; no obstante la Administración de la Universidad tuvo en cuenta de forma adicional para la proyección del presupuesto de Gastos e Inversiones el comportamiento que es reportado por el DANE</a:t>
            </a:r>
            <a:endParaRPr lang="es-CO" sz="1600" dirty="0"/>
          </a:p>
        </p:txBody>
      </p:sp>
    </p:spTree>
    <p:extLst>
      <p:ext uri="{BB962C8B-B14F-4D97-AF65-F5344CB8AC3E}">
        <p14:creationId xmlns:p14="http://schemas.microsoft.com/office/powerpoint/2010/main" val="217831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sp>
        <p:nvSpPr>
          <p:cNvPr id="5" name="CuadroTexto 4">
            <a:extLst>
              <a:ext uri="{FF2B5EF4-FFF2-40B4-BE49-F238E27FC236}">
                <a16:creationId xmlns:a16="http://schemas.microsoft.com/office/drawing/2014/main" id="{9991B0D3-8742-D2B8-601B-A3D41178F3BC}"/>
              </a:ext>
            </a:extLst>
          </p:cNvPr>
          <p:cNvSpPr txBox="1"/>
          <p:nvPr/>
        </p:nvSpPr>
        <p:spPr>
          <a:xfrm>
            <a:off x="1653602" y="3065415"/>
            <a:ext cx="9978583" cy="722505"/>
          </a:xfrm>
          <a:prstGeom prst="rect">
            <a:avLst/>
          </a:prstGeom>
          <a:noFill/>
        </p:spPr>
        <p:txBody>
          <a:bodyPr wrap="square" rtlCol="0">
            <a:spAutoFit/>
          </a:bodyPr>
          <a:lstStyle/>
          <a:p>
            <a:pPr algn="ctr"/>
            <a:r>
              <a:rPr lang="es-ES" sz="4095" b="1" i="1" dirty="0">
                <a:effectLst>
                  <a:outerShdw blurRad="38100" dist="38100" dir="2700000" algn="tl">
                    <a:srgbClr val="000000">
                      <a:alpha val="43137"/>
                    </a:srgbClr>
                  </a:outerShdw>
                </a:effectLst>
                <a:latin typeface="Arial Nova"/>
              </a:rPr>
              <a:t>4. </a:t>
            </a:r>
            <a:r>
              <a:rPr lang="es-MX" sz="4095" b="1" i="1" dirty="0">
                <a:effectLst>
                  <a:outerShdw blurRad="38100" dist="38100" dir="2700000" algn="tl">
                    <a:srgbClr val="000000">
                      <a:alpha val="43137"/>
                    </a:srgbClr>
                  </a:outerShdw>
                </a:effectLst>
                <a:latin typeface="Arial Nova"/>
              </a:rPr>
              <a:t>Presupuesto de Rentas e Ingresos</a:t>
            </a:r>
          </a:p>
        </p:txBody>
      </p:sp>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3"/>
          <a:srcRect l="12766" t="14094"/>
          <a:stretch/>
        </p:blipFill>
        <p:spPr>
          <a:xfrm>
            <a:off x="0" y="0"/>
            <a:ext cx="1884722" cy="1671088"/>
          </a:xfrm>
          <a:prstGeom prst="rect">
            <a:avLst/>
          </a:prstGeom>
        </p:spPr>
      </p:pic>
      <p:sp>
        <p:nvSpPr>
          <p:cNvPr id="8" name="Paralelogramo 7">
            <a:extLst>
              <a:ext uri="{FF2B5EF4-FFF2-40B4-BE49-F238E27FC236}">
                <a16:creationId xmlns:a16="http://schemas.microsoft.com/office/drawing/2014/main" id="{1800C19B-CF54-1C5B-C395-6996293B1B15}"/>
              </a:ext>
            </a:extLst>
          </p:cNvPr>
          <p:cNvSpPr/>
          <p:nvPr/>
        </p:nvSpPr>
        <p:spPr>
          <a:xfrm flipH="1">
            <a:off x="2459359" y="0"/>
            <a:ext cx="9623750" cy="554330"/>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48" b="1" dirty="0">
              <a:solidFill>
                <a:schemeClr val="bg1"/>
              </a:solidFill>
              <a:latin typeface="Arial Narrow" panose="020B0606020202030204" pitchFamily="34" charset="0"/>
            </a:endParaRPr>
          </a:p>
        </p:txBody>
      </p:sp>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spTree>
    <p:extLst>
      <p:ext uri="{BB962C8B-B14F-4D97-AF65-F5344CB8AC3E}">
        <p14:creationId xmlns:p14="http://schemas.microsoft.com/office/powerpoint/2010/main" val="32913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39AC635-3545-5140-A56A-AE509F394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4" name="Imagen 33">
            <a:extLst>
              <a:ext uri="{FF2B5EF4-FFF2-40B4-BE49-F238E27FC236}">
                <a16:creationId xmlns:a16="http://schemas.microsoft.com/office/drawing/2014/main" id="{52722682-9BCE-592F-BE1E-7F477853FB59}"/>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5" name="Paralelogramo 34">
            <a:extLst>
              <a:ext uri="{FF2B5EF4-FFF2-40B4-BE49-F238E27FC236}">
                <a16:creationId xmlns:a16="http://schemas.microsoft.com/office/drawing/2014/main" id="{48DF2013-7971-6143-87A8-87142AFA0CAF}"/>
              </a:ext>
            </a:extLst>
          </p:cNvPr>
          <p:cNvSpPr/>
          <p:nvPr/>
        </p:nvSpPr>
        <p:spPr>
          <a:xfrm flipH="1">
            <a:off x="1633869"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4. </a:t>
            </a:r>
            <a:r>
              <a:rPr lang="es-MX" sz="2400" b="1" dirty="0">
                <a:solidFill>
                  <a:schemeClr val="bg1"/>
                </a:solidFill>
                <a:latin typeface="Arial Narrow" panose="020B0606020202030204" pitchFamily="34" charset="0"/>
              </a:rPr>
              <a:t>Consideraciones Generales</a:t>
            </a:r>
          </a:p>
          <a:p>
            <a:endParaRPr lang="pt-BR" sz="2000" b="1" dirty="0">
              <a:solidFill>
                <a:schemeClr val="bg1"/>
              </a:solidFill>
              <a:latin typeface="Arial Narrow" panose="020B0606020202030204" pitchFamily="34" charset="0"/>
            </a:endParaRPr>
          </a:p>
        </p:txBody>
      </p:sp>
      <p:sp>
        <p:nvSpPr>
          <p:cNvPr id="5" name="CuadroTexto 4">
            <a:extLst>
              <a:ext uri="{FF2B5EF4-FFF2-40B4-BE49-F238E27FC236}">
                <a16:creationId xmlns:a16="http://schemas.microsoft.com/office/drawing/2014/main" id="{1E7E1E5A-A573-16E9-F617-1131FD8379BD}"/>
              </a:ext>
            </a:extLst>
          </p:cNvPr>
          <p:cNvSpPr txBox="1"/>
          <p:nvPr/>
        </p:nvSpPr>
        <p:spPr>
          <a:xfrm>
            <a:off x="920424" y="1063801"/>
            <a:ext cx="11437357" cy="5201424"/>
          </a:xfrm>
          <a:prstGeom prst="rect">
            <a:avLst/>
          </a:prstGeom>
          <a:noFill/>
        </p:spPr>
        <p:txBody>
          <a:bodyPr wrap="square">
            <a:spAutoFit/>
          </a:bodyPr>
          <a:lstStyle/>
          <a:p>
            <a:pPr marL="533400" indent="-355600" algn="just">
              <a:buFont typeface="+mj-lt"/>
              <a:buAutoNum type="arabicPeriod"/>
            </a:pPr>
            <a:r>
              <a:rPr lang="es-MX" sz="2400" dirty="0"/>
              <a:t>Adopción de la estructura del catálogo presupuestal definida por la Contraloría General de la República, a través de la Resolución No. 040 de 2020, así como la normatividad y directrices establecidas por parte de la Secretaria de Hacienda Distrital.</a:t>
            </a:r>
          </a:p>
          <a:p>
            <a:pPr marL="533400" indent="-355600" algn="just">
              <a:buFont typeface="+mj-lt"/>
              <a:buAutoNum type="arabicPeriod"/>
            </a:pPr>
            <a:endParaRPr lang="es-MX" sz="2000" dirty="0"/>
          </a:p>
          <a:p>
            <a:pPr marL="533400" indent="-355600" algn="just">
              <a:buFont typeface="+mj-lt"/>
              <a:buAutoNum type="arabicPeriod"/>
            </a:pPr>
            <a:r>
              <a:rPr lang="es-MX" sz="2400" dirty="0"/>
              <a:t>La programación del recaudo de la Estampilla Ley 1825/2017, se efectúa teniendo en cuenta la proyección definida e informada por parte de la Secretaria de Hacienda Distrital.</a:t>
            </a:r>
          </a:p>
          <a:p>
            <a:pPr marL="533400" indent="-355600" algn="just">
              <a:buFont typeface="+mj-lt"/>
              <a:buAutoNum type="arabicPeriod"/>
            </a:pPr>
            <a:endParaRPr lang="es-MX" sz="2400" dirty="0"/>
          </a:p>
          <a:p>
            <a:pPr marL="533400" indent="-355600" algn="just">
              <a:buFont typeface="+mj-lt"/>
              <a:buAutoNum type="arabicPeriod"/>
            </a:pPr>
            <a:r>
              <a:rPr lang="es-MX" sz="2400" dirty="0"/>
              <a:t>Conservación de la política de matrícula cero (0) para los programas de pregrado para la vigencia 2023, así como la destinación de recursos que para tal fin establece el Ministerio de Educación Nacional en el marco del Plan de Auxilio de Matrículas (PAM), específicamente para los estudiantes de estratos 1, 2 y 3.</a:t>
            </a:r>
          </a:p>
          <a:p>
            <a:pPr marL="533400" indent="-355600" algn="just">
              <a:buFont typeface="+mj-lt"/>
              <a:buAutoNum type="arabicPeriod"/>
            </a:pPr>
            <a:endParaRPr lang="es-MX" sz="2400" dirty="0"/>
          </a:p>
        </p:txBody>
      </p:sp>
    </p:spTree>
    <p:extLst>
      <p:ext uri="{BB962C8B-B14F-4D97-AF65-F5344CB8AC3E}">
        <p14:creationId xmlns:p14="http://schemas.microsoft.com/office/powerpoint/2010/main" val="326879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39AC635-3545-5140-A56A-AE509F394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4" name="Imagen 33">
            <a:extLst>
              <a:ext uri="{FF2B5EF4-FFF2-40B4-BE49-F238E27FC236}">
                <a16:creationId xmlns:a16="http://schemas.microsoft.com/office/drawing/2014/main" id="{52722682-9BCE-592F-BE1E-7F477853FB59}"/>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5" name="Paralelogramo 34">
            <a:extLst>
              <a:ext uri="{FF2B5EF4-FFF2-40B4-BE49-F238E27FC236}">
                <a16:creationId xmlns:a16="http://schemas.microsoft.com/office/drawing/2014/main" id="{48DF2013-7971-6143-87A8-87142AFA0CAF}"/>
              </a:ext>
            </a:extLst>
          </p:cNvPr>
          <p:cNvSpPr/>
          <p:nvPr/>
        </p:nvSpPr>
        <p:spPr>
          <a:xfrm flipH="1">
            <a:off x="1633869"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4. </a:t>
            </a:r>
            <a:r>
              <a:rPr lang="es-MX" sz="2400" b="1" dirty="0">
                <a:solidFill>
                  <a:schemeClr val="bg1"/>
                </a:solidFill>
                <a:latin typeface="Arial Narrow" panose="020B0606020202030204" pitchFamily="34" charset="0"/>
              </a:rPr>
              <a:t>Consideraciones Generales</a:t>
            </a:r>
          </a:p>
          <a:p>
            <a:endParaRPr lang="pt-BR" sz="2000" b="1" dirty="0">
              <a:solidFill>
                <a:schemeClr val="bg1"/>
              </a:solidFill>
              <a:latin typeface="Arial Narrow" panose="020B0606020202030204" pitchFamily="34" charset="0"/>
            </a:endParaRPr>
          </a:p>
        </p:txBody>
      </p:sp>
      <p:sp>
        <p:nvSpPr>
          <p:cNvPr id="5" name="CuadroTexto 4">
            <a:extLst>
              <a:ext uri="{FF2B5EF4-FFF2-40B4-BE49-F238E27FC236}">
                <a16:creationId xmlns:a16="http://schemas.microsoft.com/office/drawing/2014/main" id="{1E7E1E5A-A573-16E9-F617-1131FD8379BD}"/>
              </a:ext>
            </a:extLst>
          </p:cNvPr>
          <p:cNvSpPr txBox="1"/>
          <p:nvPr/>
        </p:nvSpPr>
        <p:spPr>
          <a:xfrm>
            <a:off x="968457" y="974578"/>
            <a:ext cx="11122925" cy="5632311"/>
          </a:xfrm>
          <a:prstGeom prst="rect">
            <a:avLst/>
          </a:prstGeom>
          <a:noFill/>
        </p:spPr>
        <p:txBody>
          <a:bodyPr wrap="square">
            <a:spAutoFit/>
          </a:bodyPr>
          <a:lstStyle/>
          <a:p>
            <a:pPr marL="692150" indent="-514350" algn="just">
              <a:buFont typeface="+mj-lt"/>
              <a:buAutoNum type="arabicPeriod" startAt="4"/>
            </a:pPr>
            <a:r>
              <a:rPr lang="es-MX" sz="2400" dirty="0"/>
              <a:t>Dentro de la cuota global informada por parte de la Secretaría de Hacienda Distrital se encuentra incorporados los recursos por concepto del ajuste del IPC de la vigencia 2022, en el marco del Aporte del Distrito Ley 30/1992.</a:t>
            </a:r>
          </a:p>
          <a:p>
            <a:pPr marL="692150" indent="-514350" algn="just">
              <a:buFont typeface="+mj-lt"/>
              <a:buAutoNum type="arabicPeriod" startAt="4"/>
            </a:pPr>
            <a:endParaRPr lang="es-MX" sz="2400" dirty="0"/>
          </a:p>
          <a:p>
            <a:pPr marL="692150" indent="-514350" algn="just">
              <a:buFont typeface="+mj-lt"/>
              <a:buAutoNum type="arabicPeriod" startAt="4"/>
            </a:pPr>
            <a:r>
              <a:rPr lang="es-MX" sz="2400" dirty="0"/>
              <a:t>Para la vigencia 2023 se dejan de percibir recursos correspondientes a la fuente de financiación relacionada con el Plan de Fomento a la Calidad que tiene destinación específica para atender los proyectos de inversión.</a:t>
            </a:r>
          </a:p>
          <a:p>
            <a:pPr marL="692150" indent="-514350" algn="just">
              <a:buFont typeface="+mj-lt"/>
              <a:buAutoNum type="arabicPeriod" startAt="4"/>
            </a:pPr>
            <a:endParaRPr lang="es-MX" sz="2400" dirty="0"/>
          </a:p>
          <a:p>
            <a:pPr marL="692150" indent="-514350" algn="just">
              <a:buFont typeface="+mj-lt"/>
              <a:buAutoNum type="arabicPeriod" startAt="4"/>
            </a:pPr>
            <a:r>
              <a:rPr lang="es-MX" sz="2400" dirty="0"/>
              <a:t>Se proyecta recaudo de recursos por concepto de cursos de vacaciones, en el entendido que los calendarios académicos quedan regularizados en la vigencia 2022, y en consecuencia para la vigencia 2023 podrán ser programados.</a:t>
            </a:r>
          </a:p>
          <a:p>
            <a:pPr marL="692150" indent="-514350" algn="just">
              <a:buFont typeface="+mj-lt"/>
              <a:buAutoNum type="arabicPeriod" startAt="4"/>
            </a:pPr>
            <a:endParaRPr lang="es-MX" sz="2400" dirty="0"/>
          </a:p>
          <a:p>
            <a:pPr marL="692150" indent="-514350" algn="just">
              <a:buFont typeface="+mj-lt"/>
              <a:buAutoNum type="arabicPeriod" startAt="4"/>
            </a:pPr>
            <a:r>
              <a:rPr lang="es-MX" sz="2400" dirty="0"/>
              <a:t>Se tuvo en cuenta el histórico de recaudo, las proyecciones por parte de la Sección de Contabilidad en relación con el reintegro IVA y la proyección de recaudo del Beneficio Institucional por parte del IDEXUD.</a:t>
            </a:r>
          </a:p>
        </p:txBody>
      </p:sp>
    </p:spTree>
    <p:extLst>
      <p:ext uri="{BB962C8B-B14F-4D97-AF65-F5344CB8AC3E}">
        <p14:creationId xmlns:p14="http://schemas.microsoft.com/office/powerpoint/2010/main" val="216862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314" y="0"/>
            <a:ext cx="6936482" cy="7021513"/>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4" name="Imagen 33">
            <a:extLst>
              <a:ext uri="{FF2B5EF4-FFF2-40B4-BE49-F238E27FC236}">
                <a16:creationId xmlns:a16="http://schemas.microsoft.com/office/drawing/2014/main" id="{52722682-9BCE-592F-BE1E-7F477853FB59}"/>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5" name="Paralelogramo 34">
            <a:extLst>
              <a:ext uri="{FF2B5EF4-FFF2-40B4-BE49-F238E27FC236}">
                <a16:creationId xmlns:a16="http://schemas.microsoft.com/office/drawing/2014/main" id="{48DF2013-7971-6143-87A8-87142AFA0CAF}"/>
              </a:ext>
            </a:extLst>
          </p:cNvPr>
          <p:cNvSpPr/>
          <p:nvPr/>
        </p:nvSpPr>
        <p:spPr>
          <a:xfrm flipH="1">
            <a:off x="1633869"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4. </a:t>
            </a:r>
            <a:r>
              <a:rPr lang="es-MX" sz="2400" b="1" dirty="0">
                <a:solidFill>
                  <a:schemeClr val="bg1"/>
                </a:solidFill>
                <a:latin typeface="Arial Narrow" panose="020B0606020202030204" pitchFamily="34" charset="0"/>
              </a:rPr>
              <a:t>Presupuesto de Rentes e Ingresos</a:t>
            </a:r>
          </a:p>
          <a:p>
            <a:endParaRPr lang="pt-BR" sz="2000" b="1" dirty="0">
              <a:solidFill>
                <a:schemeClr val="bg1"/>
              </a:solidFill>
              <a:latin typeface="Arial Narrow" panose="020B0606020202030204" pitchFamily="34" charset="0"/>
            </a:endParaRPr>
          </a:p>
        </p:txBody>
      </p:sp>
      <p:graphicFrame>
        <p:nvGraphicFramePr>
          <p:cNvPr id="2" name="6 Gráfico">
            <a:extLst>
              <a:ext uri="{FF2B5EF4-FFF2-40B4-BE49-F238E27FC236}">
                <a16:creationId xmlns:a16="http://schemas.microsoft.com/office/drawing/2014/main" id="{71A8F7E0-B084-4CAF-A859-DA8FBE1C3C3C}"/>
              </a:ext>
            </a:extLst>
          </p:cNvPr>
          <p:cNvGraphicFramePr>
            <a:graphicFrameLocks/>
          </p:cNvGraphicFramePr>
          <p:nvPr>
            <p:extLst>
              <p:ext uri="{D42A27DB-BD31-4B8C-83A1-F6EECF244321}">
                <p14:modId xmlns:p14="http://schemas.microsoft.com/office/powerpoint/2010/main" val="810878097"/>
              </p:ext>
            </p:extLst>
          </p:nvPr>
        </p:nvGraphicFramePr>
        <p:xfrm>
          <a:off x="1820380" y="790085"/>
          <a:ext cx="11655188" cy="6326962"/>
        </p:xfrm>
        <a:graphic>
          <a:graphicData uri="http://schemas.openxmlformats.org/drawingml/2006/chart">
            <c:chart xmlns:c="http://schemas.openxmlformats.org/drawingml/2006/chart" xmlns:r="http://schemas.openxmlformats.org/officeDocument/2006/relationships" r:id="rId5"/>
          </a:graphicData>
        </a:graphic>
      </p:graphicFrame>
      <p:sp>
        <p:nvSpPr>
          <p:cNvPr id="5" name="33 CuadroTexto">
            <a:extLst>
              <a:ext uri="{FF2B5EF4-FFF2-40B4-BE49-F238E27FC236}">
                <a16:creationId xmlns:a16="http://schemas.microsoft.com/office/drawing/2014/main" id="{6FA2AF44-B23F-C10B-4A8F-6389030927A9}"/>
              </a:ext>
            </a:extLst>
          </p:cNvPr>
          <p:cNvSpPr txBox="1"/>
          <p:nvPr/>
        </p:nvSpPr>
        <p:spPr>
          <a:xfrm>
            <a:off x="803754" y="4147841"/>
            <a:ext cx="2944676" cy="1754326"/>
          </a:xfrm>
          <a:prstGeom prst="rect">
            <a:avLst/>
          </a:prstGeom>
          <a:noFill/>
        </p:spPr>
        <p:txBody>
          <a:bodyPr wrap="square" rtlCol="0">
            <a:spAutoFit/>
          </a:bodyPr>
          <a:lstStyle/>
          <a:p>
            <a:endParaRPr lang="es-CO" sz="1200" b="1" dirty="0"/>
          </a:p>
          <a:p>
            <a:pPr marL="285750" indent="-285750">
              <a:buFont typeface="Arial" panose="020B0604020202020204" pitchFamily="34" charset="0"/>
              <a:buChar char="•"/>
            </a:pPr>
            <a:r>
              <a:rPr lang="es-CO" sz="1200" dirty="0"/>
              <a:t>Matrículas pregrado, posgrado</a:t>
            </a:r>
          </a:p>
          <a:p>
            <a:pPr marL="285750" indent="-285750">
              <a:buFont typeface="Arial" panose="020B0604020202020204" pitchFamily="34" charset="0"/>
              <a:buChar char="•"/>
            </a:pPr>
            <a:r>
              <a:rPr lang="es-CO" sz="1200" dirty="0"/>
              <a:t>Inscripciones pregrado, posgrado</a:t>
            </a:r>
          </a:p>
          <a:p>
            <a:pPr marL="285750" indent="-285750">
              <a:buFont typeface="Arial" panose="020B0604020202020204" pitchFamily="34" charset="0"/>
              <a:buChar char="•"/>
            </a:pPr>
            <a:r>
              <a:rPr lang="es-CO" sz="1200" dirty="0"/>
              <a:t>Certificaciones, constancias, </a:t>
            </a:r>
            <a:r>
              <a:rPr lang="es-CO" sz="1200" dirty="0" err="1"/>
              <a:t>etc</a:t>
            </a:r>
            <a:endParaRPr lang="es-CO" sz="1200" dirty="0"/>
          </a:p>
          <a:p>
            <a:pPr marL="285750" indent="-285750">
              <a:buFont typeface="Arial" panose="020B0604020202020204" pitchFamily="34" charset="0"/>
              <a:buChar char="•"/>
            </a:pPr>
            <a:r>
              <a:rPr lang="es-CO" sz="1200" dirty="0"/>
              <a:t>Servicios Sistematización</a:t>
            </a:r>
          </a:p>
          <a:p>
            <a:pPr marL="285750" indent="-285750">
              <a:buFont typeface="Arial" panose="020B0604020202020204" pitchFamily="34" charset="0"/>
              <a:buChar char="•"/>
            </a:pPr>
            <a:r>
              <a:rPr lang="es-CO" sz="1200" dirty="0"/>
              <a:t>Beneficio Institucional </a:t>
            </a:r>
          </a:p>
          <a:p>
            <a:pPr marL="285750" indent="-285750">
              <a:buFont typeface="Arial" panose="020B0604020202020204" pitchFamily="34" charset="0"/>
              <a:buChar char="•"/>
            </a:pPr>
            <a:r>
              <a:rPr lang="es-CO" sz="1200" dirty="0"/>
              <a:t>Fondo de publicaciones</a:t>
            </a:r>
          </a:p>
          <a:p>
            <a:pPr marL="285750" indent="-285750">
              <a:buFont typeface="Arial" panose="020B0604020202020204" pitchFamily="34" charset="0"/>
              <a:buChar char="•"/>
            </a:pPr>
            <a:r>
              <a:rPr lang="es-CO" sz="1200" dirty="0"/>
              <a:t>Cursos de vacaciones</a:t>
            </a:r>
          </a:p>
          <a:p>
            <a:pPr marL="285750" indent="-285750">
              <a:buFont typeface="Arial" panose="020B0604020202020204" pitchFamily="34" charset="0"/>
              <a:buChar char="•"/>
            </a:pPr>
            <a:r>
              <a:rPr lang="es-CO" sz="1200" i="1" dirty="0"/>
              <a:t>Otros Ingresos</a:t>
            </a:r>
          </a:p>
        </p:txBody>
      </p:sp>
      <p:sp>
        <p:nvSpPr>
          <p:cNvPr id="8" name="16 CuadroTexto">
            <a:extLst>
              <a:ext uri="{FF2B5EF4-FFF2-40B4-BE49-F238E27FC236}">
                <a16:creationId xmlns:a16="http://schemas.microsoft.com/office/drawing/2014/main" id="{C4C63D71-920F-2671-C81A-F33A91799A37}"/>
              </a:ext>
            </a:extLst>
          </p:cNvPr>
          <p:cNvSpPr txBox="1"/>
          <p:nvPr/>
        </p:nvSpPr>
        <p:spPr>
          <a:xfrm>
            <a:off x="1325529" y="2594674"/>
            <a:ext cx="1997243" cy="6924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300" b="1" dirty="0"/>
              <a:t>Incluye:</a:t>
            </a:r>
          </a:p>
          <a:p>
            <a:pPr marL="285750" indent="-285750">
              <a:buFont typeface="Arial" panose="020B0604020202020204" pitchFamily="34" charset="0"/>
              <a:buChar char="•"/>
            </a:pPr>
            <a:r>
              <a:rPr lang="es-CO" sz="1300" dirty="0"/>
              <a:t>Estampilla Ley 1825</a:t>
            </a:r>
          </a:p>
          <a:p>
            <a:pPr marL="285750" indent="-285750">
              <a:buFont typeface="Arial" panose="020B0604020202020204" pitchFamily="34" charset="0"/>
              <a:buChar char="•"/>
            </a:pPr>
            <a:r>
              <a:rPr lang="es-CO" sz="1300" dirty="0"/>
              <a:t>Estampilla Pro UNAL</a:t>
            </a:r>
          </a:p>
        </p:txBody>
      </p:sp>
      <p:graphicFrame>
        <p:nvGraphicFramePr>
          <p:cNvPr id="10" name="Tabla 9">
            <a:extLst>
              <a:ext uri="{FF2B5EF4-FFF2-40B4-BE49-F238E27FC236}">
                <a16:creationId xmlns:a16="http://schemas.microsoft.com/office/drawing/2014/main" id="{2B34EAC6-B798-9CED-2381-D2C49C025441}"/>
              </a:ext>
            </a:extLst>
          </p:cNvPr>
          <p:cNvGraphicFramePr>
            <a:graphicFrameLocks noGrp="1"/>
          </p:cNvGraphicFramePr>
          <p:nvPr>
            <p:extLst>
              <p:ext uri="{D42A27DB-BD31-4B8C-83A1-F6EECF244321}">
                <p14:modId xmlns:p14="http://schemas.microsoft.com/office/powerpoint/2010/main" val="147841011"/>
              </p:ext>
            </p:extLst>
          </p:nvPr>
        </p:nvGraphicFramePr>
        <p:xfrm>
          <a:off x="8630407" y="5119212"/>
          <a:ext cx="4327208" cy="1565910"/>
        </p:xfrm>
        <a:graphic>
          <a:graphicData uri="http://schemas.openxmlformats.org/drawingml/2006/table">
            <a:tbl>
              <a:tblPr>
                <a:tableStyleId>{8A107856-5554-42FB-B03E-39F5DBC370BA}</a:tableStyleId>
              </a:tblPr>
              <a:tblGrid>
                <a:gridCol w="3687288">
                  <a:extLst>
                    <a:ext uri="{9D8B030D-6E8A-4147-A177-3AD203B41FA5}">
                      <a16:colId xmlns:a16="http://schemas.microsoft.com/office/drawing/2014/main" val="27181734"/>
                    </a:ext>
                  </a:extLst>
                </a:gridCol>
                <a:gridCol w="639920">
                  <a:extLst>
                    <a:ext uri="{9D8B030D-6E8A-4147-A177-3AD203B41FA5}">
                      <a16:colId xmlns:a16="http://schemas.microsoft.com/office/drawing/2014/main" val="2367865742"/>
                    </a:ext>
                  </a:extLst>
                </a:gridCol>
              </a:tblGrid>
              <a:tr h="238125">
                <a:tc>
                  <a:txBody>
                    <a:bodyPr/>
                    <a:lstStyle/>
                    <a:p>
                      <a:pPr algn="l" fontAlgn="ctr"/>
                      <a:r>
                        <a:rPr lang="es-MX" sz="1200" b="0" u="none" strike="noStrike" dirty="0">
                          <a:solidFill>
                            <a:srgbClr val="000000"/>
                          </a:solidFill>
                          <a:effectLst/>
                        </a:rPr>
                        <a:t>Derechos Pecuniarios y Venta de Bienes y Servicios</a:t>
                      </a:r>
                      <a:endParaRPr lang="es-MX"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tc>
                  <a:txBody>
                    <a:bodyPr/>
                    <a:lstStyle/>
                    <a:p>
                      <a:pPr algn="r" fontAlgn="ctr"/>
                      <a:r>
                        <a:rPr lang="es-CO" sz="1200" b="0" u="none" strike="noStrike" dirty="0">
                          <a:solidFill>
                            <a:srgbClr val="000000"/>
                          </a:solidFill>
                          <a:effectLst/>
                        </a:rPr>
                        <a:t>4,05%</a:t>
                      </a:r>
                      <a:endParaRPr lang="es-CO"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2435189577"/>
                  </a:ext>
                </a:extLst>
              </a:tr>
              <a:tr h="238125">
                <a:tc>
                  <a:txBody>
                    <a:bodyPr/>
                    <a:lstStyle/>
                    <a:p>
                      <a:pPr algn="l" fontAlgn="ctr"/>
                      <a:r>
                        <a:rPr lang="es-CO" sz="1200" b="0" u="none" strike="noStrike" dirty="0">
                          <a:solidFill>
                            <a:srgbClr val="000000"/>
                          </a:solidFill>
                          <a:effectLst/>
                        </a:rPr>
                        <a:t>Destinación Específica (Inversión)</a:t>
                      </a:r>
                      <a:endParaRPr lang="es-CO"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tc>
                  <a:txBody>
                    <a:bodyPr/>
                    <a:lstStyle/>
                    <a:p>
                      <a:pPr algn="r" fontAlgn="ctr"/>
                      <a:r>
                        <a:rPr lang="es-CO" sz="1200" b="0" u="none" strike="noStrike" dirty="0">
                          <a:solidFill>
                            <a:srgbClr val="000000"/>
                          </a:solidFill>
                          <a:effectLst/>
                        </a:rPr>
                        <a:t>7,27%</a:t>
                      </a:r>
                      <a:endParaRPr lang="es-CO"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3575810472"/>
                  </a:ext>
                </a:extLst>
              </a:tr>
              <a:tr h="238125">
                <a:tc>
                  <a:txBody>
                    <a:bodyPr/>
                    <a:lstStyle/>
                    <a:p>
                      <a:pPr algn="l" fontAlgn="ctr"/>
                      <a:r>
                        <a:rPr lang="es-CO" sz="1200" b="0" u="none" strike="noStrike" dirty="0">
                          <a:solidFill>
                            <a:srgbClr val="000000"/>
                          </a:solidFill>
                          <a:effectLst/>
                        </a:rPr>
                        <a:t>Transferencias de la Nación</a:t>
                      </a:r>
                      <a:endParaRPr lang="es-CO"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tc>
                  <a:txBody>
                    <a:bodyPr/>
                    <a:lstStyle/>
                    <a:p>
                      <a:pPr algn="r" fontAlgn="ctr"/>
                      <a:r>
                        <a:rPr lang="es-CO" sz="1200" b="0" u="none" strike="noStrike" dirty="0">
                          <a:solidFill>
                            <a:srgbClr val="000000"/>
                          </a:solidFill>
                          <a:effectLst/>
                        </a:rPr>
                        <a:t>11,08%</a:t>
                      </a:r>
                      <a:endParaRPr lang="es-CO"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4192611836"/>
                  </a:ext>
                </a:extLst>
              </a:tr>
              <a:tr h="238125">
                <a:tc>
                  <a:txBody>
                    <a:bodyPr/>
                    <a:lstStyle/>
                    <a:p>
                      <a:pPr algn="l" fontAlgn="ctr"/>
                      <a:r>
                        <a:rPr lang="es-CO" sz="1200" b="0" u="none" strike="noStrike" dirty="0">
                          <a:solidFill>
                            <a:srgbClr val="000000"/>
                          </a:solidFill>
                          <a:effectLst/>
                        </a:rPr>
                        <a:t>Transferencias Administración Central</a:t>
                      </a:r>
                      <a:endParaRPr lang="es-CO"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tc>
                  <a:txBody>
                    <a:bodyPr/>
                    <a:lstStyle/>
                    <a:p>
                      <a:pPr algn="r" fontAlgn="ctr"/>
                      <a:r>
                        <a:rPr lang="es-CO" sz="1200" b="0" u="none" strike="noStrike" dirty="0">
                          <a:solidFill>
                            <a:srgbClr val="000000"/>
                          </a:solidFill>
                          <a:effectLst/>
                        </a:rPr>
                        <a:t>75,74%</a:t>
                      </a:r>
                      <a:endParaRPr lang="es-CO"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3320389586"/>
                  </a:ext>
                </a:extLst>
              </a:tr>
              <a:tr h="238125">
                <a:tc>
                  <a:txBody>
                    <a:bodyPr/>
                    <a:lstStyle/>
                    <a:p>
                      <a:pPr algn="l" fontAlgn="ctr"/>
                      <a:r>
                        <a:rPr lang="es-MX" sz="1200" b="0" u="none" strike="noStrike">
                          <a:solidFill>
                            <a:srgbClr val="000000"/>
                          </a:solidFill>
                          <a:effectLst/>
                        </a:rPr>
                        <a:t>Reintegro IVA, Cuotas Partes Pensionales y Rendimientos Financieros</a:t>
                      </a:r>
                      <a:endParaRPr lang="es-MX" sz="1200" b="0" i="0" u="none" strike="noStrike">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tc>
                  <a:txBody>
                    <a:bodyPr/>
                    <a:lstStyle/>
                    <a:p>
                      <a:pPr algn="r" fontAlgn="ctr"/>
                      <a:r>
                        <a:rPr lang="es-CO" sz="1200" b="0" u="none" strike="noStrike" dirty="0">
                          <a:solidFill>
                            <a:srgbClr val="000000"/>
                          </a:solidFill>
                          <a:effectLst/>
                        </a:rPr>
                        <a:t>1,82%</a:t>
                      </a:r>
                      <a:endParaRPr lang="es-CO"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355381019"/>
                  </a:ext>
                </a:extLst>
              </a:tr>
              <a:tr h="238125">
                <a:tc>
                  <a:txBody>
                    <a:bodyPr/>
                    <a:lstStyle/>
                    <a:p>
                      <a:pPr algn="l" fontAlgn="ctr"/>
                      <a:r>
                        <a:rPr lang="es-MX" sz="1200" b="0" u="none" strike="noStrike">
                          <a:solidFill>
                            <a:srgbClr val="000000"/>
                          </a:solidFill>
                          <a:effectLst/>
                        </a:rPr>
                        <a:t>Fondo de Préstamos (Transferencias de Inversión)</a:t>
                      </a:r>
                      <a:endParaRPr lang="es-MX" sz="1200" b="0" i="0" u="none" strike="noStrike">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tc>
                  <a:txBody>
                    <a:bodyPr/>
                    <a:lstStyle/>
                    <a:p>
                      <a:pPr algn="r" fontAlgn="ctr"/>
                      <a:r>
                        <a:rPr lang="es-CO" sz="1200" b="0" u="none" strike="noStrike" dirty="0">
                          <a:solidFill>
                            <a:srgbClr val="000000"/>
                          </a:solidFill>
                          <a:effectLst/>
                        </a:rPr>
                        <a:t>0,05%</a:t>
                      </a:r>
                      <a:endParaRPr lang="es-CO" sz="1200" b="0" i="0" u="none" strike="noStrike" dirty="0">
                        <a:solidFill>
                          <a:srgbClr val="000000"/>
                        </a:solidFill>
                        <a:effectLst/>
                        <a:latin typeface="Cambria" panose="02040503050406030204" pitchFamily="18"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2066437057"/>
                  </a:ext>
                </a:extLst>
              </a:tr>
            </a:tbl>
          </a:graphicData>
        </a:graphic>
      </p:graphicFrame>
      <p:sp>
        <p:nvSpPr>
          <p:cNvPr id="12" name="Cerrar llave 11">
            <a:extLst>
              <a:ext uri="{FF2B5EF4-FFF2-40B4-BE49-F238E27FC236}">
                <a16:creationId xmlns:a16="http://schemas.microsoft.com/office/drawing/2014/main" id="{3B030264-A034-54BF-0104-6DB2504513E8}"/>
              </a:ext>
            </a:extLst>
          </p:cNvPr>
          <p:cNvSpPr/>
          <p:nvPr/>
        </p:nvSpPr>
        <p:spPr>
          <a:xfrm rot="16200000">
            <a:off x="1752166" y="2937271"/>
            <a:ext cx="394170" cy="2654538"/>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CO"/>
          </a:p>
        </p:txBody>
      </p:sp>
      <p:sp>
        <p:nvSpPr>
          <p:cNvPr id="13" name="10 Rectángulo redondeado">
            <a:extLst>
              <a:ext uri="{FF2B5EF4-FFF2-40B4-BE49-F238E27FC236}">
                <a16:creationId xmlns:a16="http://schemas.microsoft.com/office/drawing/2014/main" id="{7CC996C5-FC1C-8826-0477-280E54F450EF}"/>
              </a:ext>
            </a:extLst>
          </p:cNvPr>
          <p:cNvSpPr/>
          <p:nvPr/>
        </p:nvSpPr>
        <p:spPr>
          <a:xfrm>
            <a:off x="8488909" y="703267"/>
            <a:ext cx="4323136" cy="9124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CO" sz="2800" b="1" dirty="0">
                <a:latin typeface="Cambria" panose="02040503050406030204" pitchFamily="18" charset="0"/>
              </a:rPr>
              <a:t>$</a:t>
            </a:r>
            <a:r>
              <a:rPr lang="es-CO" sz="2400" b="1" dirty="0">
                <a:latin typeface="Cambria" panose="02040503050406030204" pitchFamily="18" charset="0"/>
              </a:rPr>
              <a:t>429.390.455.000  </a:t>
            </a:r>
          </a:p>
          <a:p>
            <a:pPr algn="ctr" fontAlgn="ctr"/>
            <a:r>
              <a:rPr lang="es-CO" sz="2000" b="1" dirty="0">
                <a:latin typeface="Cambria" panose="02040503050406030204" pitchFamily="18" charset="0"/>
              </a:rPr>
              <a:t>Total Rentas e Ingresos 2023</a:t>
            </a:r>
          </a:p>
        </p:txBody>
      </p:sp>
    </p:spTree>
    <p:extLst>
      <p:ext uri="{BB962C8B-B14F-4D97-AF65-F5344CB8AC3E}">
        <p14:creationId xmlns:p14="http://schemas.microsoft.com/office/powerpoint/2010/main" val="409654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4" y="-22353"/>
            <a:ext cx="7225079" cy="7043866"/>
          </a:xfrm>
          <a:prstGeom prst="rect">
            <a:avLst/>
          </a:prstGeom>
        </p:spPr>
      </p:pic>
      <p:sp>
        <p:nvSpPr>
          <p:cNvPr id="5" name="CuadroTexto 4">
            <a:extLst>
              <a:ext uri="{FF2B5EF4-FFF2-40B4-BE49-F238E27FC236}">
                <a16:creationId xmlns:a16="http://schemas.microsoft.com/office/drawing/2014/main" id="{9991B0D3-8742-D2B8-601B-A3D41178F3BC}"/>
              </a:ext>
            </a:extLst>
          </p:cNvPr>
          <p:cNvSpPr txBox="1"/>
          <p:nvPr/>
        </p:nvSpPr>
        <p:spPr>
          <a:xfrm>
            <a:off x="1965652" y="2930667"/>
            <a:ext cx="9978583" cy="722505"/>
          </a:xfrm>
          <a:prstGeom prst="rect">
            <a:avLst/>
          </a:prstGeom>
          <a:noFill/>
        </p:spPr>
        <p:txBody>
          <a:bodyPr wrap="square" rtlCol="0">
            <a:spAutoFit/>
          </a:bodyPr>
          <a:lstStyle/>
          <a:p>
            <a:pPr algn="ctr"/>
            <a:r>
              <a:rPr lang="es-ES" sz="4095" b="1" i="1" dirty="0">
                <a:effectLst>
                  <a:outerShdw blurRad="38100" dist="38100" dir="2700000" algn="tl">
                    <a:srgbClr val="000000">
                      <a:alpha val="43137"/>
                    </a:srgbClr>
                  </a:outerShdw>
                </a:effectLst>
                <a:latin typeface="Arial Nova"/>
              </a:rPr>
              <a:t>5. Presupuesto de Funcionamiento</a:t>
            </a:r>
          </a:p>
        </p:txBody>
      </p:sp>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3"/>
          <a:srcRect l="12766" t="14094"/>
          <a:stretch/>
        </p:blipFill>
        <p:spPr>
          <a:xfrm>
            <a:off x="0" y="0"/>
            <a:ext cx="1884722" cy="1671088"/>
          </a:xfrm>
          <a:prstGeom prst="rect">
            <a:avLst/>
          </a:prstGeom>
        </p:spPr>
      </p:pic>
      <p:sp>
        <p:nvSpPr>
          <p:cNvPr id="8" name="Paralelogramo 7">
            <a:extLst>
              <a:ext uri="{FF2B5EF4-FFF2-40B4-BE49-F238E27FC236}">
                <a16:creationId xmlns:a16="http://schemas.microsoft.com/office/drawing/2014/main" id="{1800C19B-CF54-1C5B-C395-6996293B1B15}"/>
              </a:ext>
            </a:extLst>
          </p:cNvPr>
          <p:cNvSpPr/>
          <p:nvPr/>
        </p:nvSpPr>
        <p:spPr>
          <a:xfrm flipH="1">
            <a:off x="2459359" y="0"/>
            <a:ext cx="9623750" cy="554330"/>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48" b="1" dirty="0">
              <a:solidFill>
                <a:schemeClr val="bg1"/>
              </a:solidFill>
              <a:latin typeface="Arial Narrow" panose="020B0606020202030204" pitchFamily="34" charset="0"/>
            </a:endParaRPr>
          </a:p>
        </p:txBody>
      </p:sp>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spTree>
    <p:extLst>
      <p:ext uri="{BB962C8B-B14F-4D97-AF65-F5344CB8AC3E}">
        <p14:creationId xmlns:p14="http://schemas.microsoft.com/office/powerpoint/2010/main" val="117479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39AC635-3545-5140-A56A-AE509F394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4" name="Imagen 33">
            <a:extLst>
              <a:ext uri="{FF2B5EF4-FFF2-40B4-BE49-F238E27FC236}">
                <a16:creationId xmlns:a16="http://schemas.microsoft.com/office/drawing/2014/main" id="{52722682-9BCE-592F-BE1E-7F477853FB59}"/>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5" name="Paralelogramo 34">
            <a:extLst>
              <a:ext uri="{FF2B5EF4-FFF2-40B4-BE49-F238E27FC236}">
                <a16:creationId xmlns:a16="http://schemas.microsoft.com/office/drawing/2014/main" id="{48DF2013-7971-6143-87A8-87142AFA0CAF}"/>
              </a:ext>
            </a:extLst>
          </p:cNvPr>
          <p:cNvSpPr/>
          <p:nvPr/>
        </p:nvSpPr>
        <p:spPr>
          <a:xfrm flipH="1">
            <a:off x="1633869"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5. </a:t>
            </a:r>
            <a:r>
              <a:rPr lang="es-MX" sz="2400" b="1" dirty="0">
                <a:solidFill>
                  <a:schemeClr val="bg1"/>
                </a:solidFill>
                <a:latin typeface="Arial Narrow" panose="020B0606020202030204" pitchFamily="34" charset="0"/>
              </a:rPr>
              <a:t>Consideraciones Generales</a:t>
            </a:r>
          </a:p>
          <a:p>
            <a:endParaRPr lang="pt-BR" sz="2000" b="1" dirty="0">
              <a:solidFill>
                <a:schemeClr val="bg1"/>
              </a:solidFill>
              <a:latin typeface="Arial Narrow" panose="020B0606020202030204" pitchFamily="34" charset="0"/>
            </a:endParaRPr>
          </a:p>
        </p:txBody>
      </p:sp>
      <p:sp>
        <p:nvSpPr>
          <p:cNvPr id="5" name="CuadroTexto 4">
            <a:extLst>
              <a:ext uri="{FF2B5EF4-FFF2-40B4-BE49-F238E27FC236}">
                <a16:creationId xmlns:a16="http://schemas.microsoft.com/office/drawing/2014/main" id="{1E7E1E5A-A573-16E9-F617-1131FD8379BD}"/>
              </a:ext>
            </a:extLst>
          </p:cNvPr>
          <p:cNvSpPr txBox="1"/>
          <p:nvPr/>
        </p:nvSpPr>
        <p:spPr>
          <a:xfrm>
            <a:off x="774823" y="790592"/>
            <a:ext cx="11437357" cy="6001643"/>
          </a:xfrm>
          <a:prstGeom prst="rect">
            <a:avLst/>
          </a:prstGeom>
          <a:noFill/>
        </p:spPr>
        <p:txBody>
          <a:bodyPr wrap="square">
            <a:spAutoFit/>
          </a:bodyPr>
          <a:lstStyle/>
          <a:p>
            <a:pPr marL="635000" indent="-457200" algn="just">
              <a:buAutoNum type="arabicPeriod"/>
            </a:pPr>
            <a:r>
              <a:rPr lang="es-MX" sz="2400" dirty="0"/>
              <a:t>De igual forma que para el presupuesto de Gastos e Inversiones, se tuvo en cuenta la estructura del catálogo presupuestal definida por la Contraloría General de la Republica, a través de la Resolución No. 040 de 2020, así como la normatividad y directrices establecidas por parte de la Secretaria de Hacienda Distrital.</a:t>
            </a:r>
          </a:p>
          <a:p>
            <a:pPr marL="635000" indent="-457200" algn="just">
              <a:buAutoNum type="arabicPeriod"/>
            </a:pPr>
            <a:endParaRPr lang="es-MX" sz="2400" dirty="0"/>
          </a:p>
          <a:p>
            <a:pPr marL="635000" indent="-457200" algn="just">
              <a:buAutoNum type="arabicPeriod"/>
            </a:pPr>
            <a:r>
              <a:rPr lang="es-MX" sz="2400" dirty="0"/>
              <a:t>Tal como lo establece la metodología, las necesidades presupuestales se obtienen a partir de los Planes de Acción formulados por cada una de la unidades e instancias académico – administrativas. Dichos planes de acción se definieron a partir del cumplimiento de las obligaciones misionales y las metas establecidas en el PED y en el Plan Indicativos, y fueron registrados en el Sistema SISGPLAN.</a:t>
            </a:r>
          </a:p>
          <a:p>
            <a:pPr marL="635000" indent="-457200" algn="just">
              <a:buAutoNum type="arabicPeriod"/>
            </a:pPr>
            <a:endParaRPr lang="es-MX" sz="2400" dirty="0"/>
          </a:p>
          <a:p>
            <a:pPr marL="635000" indent="-457200" algn="just">
              <a:buAutoNum type="arabicPeriod"/>
            </a:pPr>
            <a:r>
              <a:rPr lang="es-MX" sz="2400" dirty="0"/>
              <a:t>La priorización de las necesidades de funcionamiento para la asignación de recursos tuvo en cuenta:</a:t>
            </a:r>
          </a:p>
          <a:p>
            <a:pPr marL="1100887" lvl="1" indent="-342900" algn="just">
              <a:buFont typeface="Arial" panose="020B0604020202020204" pitchFamily="34" charset="0"/>
              <a:buChar char="•"/>
            </a:pPr>
            <a:r>
              <a:rPr lang="es-MX" sz="2400" dirty="0"/>
              <a:t>El cumplimiento de las obligaciones legales y reglamentarias, como en el caso del pago de salarios y prestaciones al personal de planta de la Universidad: Docentes, funcionarios administrativos y trabajadores oficiales. </a:t>
            </a:r>
          </a:p>
        </p:txBody>
      </p:sp>
    </p:spTree>
    <p:extLst>
      <p:ext uri="{BB962C8B-B14F-4D97-AF65-F5344CB8AC3E}">
        <p14:creationId xmlns:p14="http://schemas.microsoft.com/office/powerpoint/2010/main" val="396637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a:extLst>
              <a:ext uri="{FF2B5EF4-FFF2-40B4-BE49-F238E27FC236}">
                <a16:creationId xmlns:a16="http://schemas.microsoft.com/office/drawing/2014/main" id="{BEA7BAD8-616C-F3E2-6E84-F195A5C3B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944" y="-22353"/>
            <a:ext cx="7225079" cy="7043866"/>
          </a:xfrm>
          <a:prstGeom prst="rect">
            <a:avLst/>
          </a:prstGeom>
        </p:spPr>
      </p:pic>
      <p:sp>
        <p:nvSpPr>
          <p:cNvPr id="4" name="Footer Placeholder 3"/>
          <p:cNvSpPr>
            <a:spLocks noGrp="1"/>
          </p:cNvSpPr>
          <p:nvPr>
            <p:ph type="ftr" sz="quarter" idx="11"/>
          </p:nvPr>
        </p:nvSpPr>
        <p:spPr>
          <a:xfrm>
            <a:off x="4536441" y="6504754"/>
            <a:ext cx="4212908" cy="351233"/>
          </a:xfrm>
        </p:spPr>
        <p:txBody>
          <a:bodyPr/>
          <a:lstStyle/>
          <a:p>
            <a:r>
              <a:rPr lang="es-CO" i="1" dirty="0"/>
              <a:t>www.udistrital.edu.co</a:t>
            </a:r>
          </a:p>
        </p:txBody>
      </p:sp>
      <p:sp>
        <p:nvSpPr>
          <p:cNvPr id="3" name="Rectángulo 2"/>
          <p:cNvSpPr/>
          <p:nvPr/>
        </p:nvSpPr>
        <p:spPr>
          <a:xfrm>
            <a:off x="820870" y="4640611"/>
            <a:ext cx="10895604" cy="480216"/>
          </a:xfrm>
          <a:prstGeom prst="rect">
            <a:avLst/>
          </a:prstGeom>
        </p:spPr>
        <p:txBody>
          <a:bodyPr wrap="square" lIns="109023" tIns="54511" rIns="109023" bIns="54511">
            <a:spAutoFit/>
          </a:bodyPr>
          <a:lstStyle/>
          <a:p>
            <a:pPr algn="ctr"/>
            <a:r>
              <a:rPr lang="es-CO" sz="2349" dirty="0"/>
              <a:t> </a:t>
            </a:r>
          </a:p>
        </p:txBody>
      </p:sp>
      <p:sp>
        <p:nvSpPr>
          <p:cNvPr id="2" name="1 Rectángulo"/>
          <p:cNvSpPr/>
          <p:nvPr/>
        </p:nvSpPr>
        <p:spPr>
          <a:xfrm>
            <a:off x="2602804" y="1768500"/>
            <a:ext cx="10150941" cy="3557184"/>
          </a:xfrm>
          <a:prstGeom prst="rect">
            <a:avLst/>
          </a:prstGeom>
        </p:spPr>
        <p:txBody>
          <a:bodyPr wrap="square" lIns="109023" tIns="54511" rIns="109023" bIns="54511">
            <a:spAutoFit/>
          </a:bodyPr>
          <a:lstStyle/>
          <a:p>
            <a:pPr marL="613248" indent="-613248" algn="just">
              <a:buFont typeface="+mj-lt"/>
              <a:buAutoNum type="arabicPeriod"/>
            </a:pPr>
            <a:r>
              <a:rPr lang="es-MX" sz="3200" dirty="0">
                <a:latin typeface="Arial Nova" panose="020B0504020202020204" pitchFamily="34" charset="0"/>
                <a:ea typeface="Cambria" panose="02040503050406030204" pitchFamily="18" charset="0"/>
              </a:rPr>
              <a:t>Contexto Universitario</a:t>
            </a:r>
          </a:p>
          <a:p>
            <a:pPr marL="613248" indent="-613248" algn="just">
              <a:buFont typeface="+mj-lt"/>
              <a:buAutoNum type="arabicPeriod"/>
            </a:pPr>
            <a:r>
              <a:rPr lang="es-MX" sz="3200" dirty="0">
                <a:latin typeface="Arial Nova" panose="020B0504020202020204" pitchFamily="34" charset="0"/>
                <a:ea typeface="Cambria" panose="02040503050406030204" pitchFamily="18" charset="0"/>
              </a:rPr>
              <a:t>Proceso de formulación</a:t>
            </a:r>
          </a:p>
          <a:p>
            <a:pPr marL="613248" indent="-613248" algn="just">
              <a:buFont typeface="+mj-lt"/>
              <a:buAutoNum type="arabicPeriod"/>
            </a:pPr>
            <a:r>
              <a:rPr lang="es-MX" sz="3200" dirty="0">
                <a:latin typeface="Arial Nova" panose="020B0504020202020204" pitchFamily="34" charset="0"/>
                <a:ea typeface="Cambria" panose="02040503050406030204" pitchFamily="18" charset="0"/>
              </a:rPr>
              <a:t>Supuestos macroeconómicos</a:t>
            </a:r>
          </a:p>
          <a:p>
            <a:pPr marL="613248" indent="-613248" algn="just">
              <a:buFont typeface="+mj-lt"/>
              <a:buAutoNum type="arabicPeriod"/>
            </a:pPr>
            <a:r>
              <a:rPr lang="es-MX" sz="3200" dirty="0">
                <a:latin typeface="Arial Nova" panose="020B0504020202020204" pitchFamily="34" charset="0"/>
                <a:ea typeface="Cambria" panose="02040503050406030204" pitchFamily="18" charset="0"/>
              </a:rPr>
              <a:t>Presupuesto de rentas e ingresos</a:t>
            </a:r>
          </a:p>
          <a:p>
            <a:pPr marL="613248" indent="-613248" algn="just">
              <a:buFont typeface="+mj-lt"/>
              <a:buAutoNum type="arabicPeriod"/>
            </a:pPr>
            <a:r>
              <a:rPr lang="es-MX" sz="3200" dirty="0">
                <a:latin typeface="Arial Nova" panose="020B0504020202020204" pitchFamily="34" charset="0"/>
                <a:ea typeface="Cambria" panose="02040503050406030204" pitchFamily="18" charset="0"/>
              </a:rPr>
              <a:t>Presupuesto de funcionamiento</a:t>
            </a:r>
          </a:p>
          <a:p>
            <a:pPr marL="613248" indent="-613248" algn="just">
              <a:buFont typeface="+mj-lt"/>
              <a:buAutoNum type="arabicPeriod"/>
            </a:pPr>
            <a:r>
              <a:rPr lang="es-MX" sz="3200" dirty="0">
                <a:latin typeface="Arial Nova" panose="020B0504020202020204" pitchFamily="34" charset="0"/>
                <a:ea typeface="Cambria" panose="02040503050406030204" pitchFamily="18" charset="0"/>
              </a:rPr>
              <a:t>Presupuesto de inversión</a:t>
            </a:r>
          </a:p>
          <a:p>
            <a:pPr marL="613248" indent="-613248" algn="just">
              <a:buFont typeface="+mj-lt"/>
              <a:buAutoNum type="arabicPeriod"/>
            </a:pPr>
            <a:r>
              <a:rPr lang="es-MX" sz="3200" dirty="0">
                <a:latin typeface="Arial Nova" panose="020B0504020202020204" pitchFamily="34" charset="0"/>
                <a:ea typeface="Cambria" panose="02040503050406030204" pitchFamily="18" charset="0"/>
              </a:rPr>
              <a:t>Resumen programación presupuestal</a:t>
            </a:r>
          </a:p>
        </p:txBody>
      </p:sp>
      <p:pic>
        <p:nvPicPr>
          <p:cNvPr id="17"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8599" y="5875133"/>
            <a:ext cx="4667309" cy="716036"/>
          </a:xfrm>
          <a:prstGeom prst="rect">
            <a:avLst/>
          </a:prstGeom>
          <a:solidFill>
            <a:srgbClr val="C00000"/>
          </a:solidFill>
        </p:spPr>
      </p:pic>
      <p:sp>
        <p:nvSpPr>
          <p:cNvPr id="16" name="Paralelogramo 15">
            <a:extLst>
              <a:ext uri="{FF2B5EF4-FFF2-40B4-BE49-F238E27FC236}">
                <a16:creationId xmlns:a16="http://schemas.microsoft.com/office/drawing/2014/main" id="{44767FF8-636B-F780-19D7-9E99DD15D2CD}"/>
              </a:ext>
            </a:extLst>
          </p:cNvPr>
          <p:cNvSpPr/>
          <p:nvPr/>
        </p:nvSpPr>
        <p:spPr>
          <a:xfrm flipH="1">
            <a:off x="2459359" y="0"/>
            <a:ext cx="9623750" cy="652878"/>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86" b="1" dirty="0">
                <a:solidFill>
                  <a:srgbClr val="FFC000"/>
                </a:solidFill>
                <a:latin typeface="Arial Narrow" panose="020B0606020202030204" pitchFamily="34" charset="0"/>
              </a:rPr>
              <a:t>CONTENIDO</a:t>
            </a:r>
          </a:p>
        </p:txBody>
      </p:sp>
      <p:pic>
        <p:nvPicPr>
          <p:cNvPr id="18" name="Imagen 1">
            <a:extLst>
              <a:ext uri="{FF2B5EF4-FFF2-40B4-BE49-F238E27FC236}">
                <a16:creationId xmlns:a16="http://schemas.microsoft.com/office/drawing/2014/main" id="{F4D82D78-B573-B41B-4A41-1CD218202248}"/>
              </a:ext>
            </a:extLst>
          </p:cNvPr>
          <p:cNvPicPr>
            <a:picLocks noChangeAspect="1"/>
          </p:cNvPicPr>
          <p:nvPr/>
        </p:nvPicPr>
        <p:blipFill rotWithShape="1">
          <a:blip r:embed="rId5"/>
          <a:srcRect l="12766" t="14094"/>
          <a:stretch/>
        </p:blipFill>
        <p:spPr>
          <a:xfrm>
            <a:off x="0" y="0"/>
            <a:ext cx="1884722" cy="1671088"/>
          </a:xfrm>
          <a:prstGeom prst="rect">
            <a:avLst/>
          </a:prstGeom>
        </p:spPr>
      </p:pic>
    </p:spTree>
    <p:extLst>
      <p:ext uri="{BB962C8B-B14F-4D97-AF65-F5344CB8AC3E}">
        <p14:creationId xmlns:p14="http://schemas.microsoft.com/office/powerpoint/2010/main" val="196805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39AC635-3545-5140-A56A-AE509F394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4" name="Imagen 33">
            <a:extLst>
              <a:ext uri="{FF2B5EF4-FFF2-40B4-BE49-F238E27FC236}">
                <a16:creationId xmlns:a16="http://schemas.microsoft.com/office/drawing/2014/main" id="{52722682-9BCE-592F-BE1E-7F477853FB59}"/>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5" name="Paralelogramo 34">
            <a:extLst>
              <a:ext uri="{FF2B5EF4-FFF2-40B4-BE49-F238E27FC236}">
                <a16:creationId xmlns:a16="http://schemas.microsoft.com/office/drawing/2014/main" id="{48DF2013-7971-6143-87A8-87142AFA0CAF}"/>
              </a:ext>
            </a:extLst>
          </p:cNvPr>
          <p:cNvSpPr/>
          <p:nvPr/>
        </p:nvSpPr>
        <p:spPr>
          <a:xfrm flipH="1">
            <a:off x="1633869"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5. </a:t>
            </a:r>
            <a:r>
              <a:rPr lang="es-MX" sz="2400" b="1" dirty="0">
                <a:solidFill>
                  <a:schemeClr val="bg1"/>
                </a:solidFill>
                <a:latin typeface="Arial Narrow" panose="020B0606020202030204" pitchFamily="34" charset="0"/>
              </a:rPr>
              <a:t>Consideraciones Generales</a:t>
            </a:r>
          </a:p>
          <a:p>
            <a:endParaRPr lang="pt-BR" sz="2000" b="1" dirty="0">
              <a:solidFill>
                <a:schemeClr val="bg1"/>
              </a:solidFill>
              <a:latin typeface="Arial Narrow" panose="020B0606020202030204" pitchFamily="34" charset="0"/>
            </a:endParaRPr>
          </a:p>
        </p:txBody>
      </p:sp>
      <p:sp>
        <p:nvSpPr>
          <p:cNvPr id="5" name="CuadroTexto 4">
            <a:extLst>
              <a:ext uri="{FF2B5EF4-FFF2-40B4-BE49-F238E27FC236}">
                <a16:creationId xmlns:a16="http://schemas.microsoft.com/office/drawing/2014/main" id="{1E7E1E5A-A573-16E9-F617-1131FD8379BD}"/>
              </a:ext>
            </a:extLst>
          </p:cNvPr>
          <p:cNvSpPr txBox="1"/>
          <p:nvPr/>
        </p:nvSpPr>
        <p:spPr>
          <a:xfrm>
            <a:off x="258285" y="740363"/>
            <a:ext cx="12367971" cy="6001643"/>
          </a:xfrm>
          <a:prstGeom prst="rect">
            <a:avLst/>
          </a:prstGeom>
          <a:noFill/>
        </p:spPr>
        <p:txBody>
          <a:bodyPr wrap="square">
            <a:spAutoFit/>
          </a:bodyPr>
          <a:lstStyle/>
          <a:p>
            <a:pPr marL="1100887" lvl="1" indent="-342900" algn="just">
              <a:buFont typeface="Arial" panose="020B0604020202020204" pitchFamily="34" charset="0"/>
              <a:buChar char="•"/>
            </a:pPr>
            <a:r>
              <a:rPr lang="es-MX" sz="2400" dirty="0"/>
              <a:t>Soporte presupuestal para el desarrollo del concurso docente de 35 plazas de tiempo completo, de conformidad con lo establecido en el Plan Indicativo.</a:t>
            </a:r>
          </a:p>
          <a:p>
            <a:pPr marL="1100887" lvl="1" indent="-342900" algn="just">
              <a:buFont typeface="Arial" panose="020B0604020202020204" pitchFamily="34" charset="0"/>
              <a:buChar char="•"/>
            </a:pPr>
            <a:endParaRPr lang="es-MX" sz="2400" dirty="0"/>
          </a:p>
          <a:p>
            <a:pPr marL="1100887" lvl="1" indent="-342900" algn="just">
              <a:buFont typeface="Arial" panose="020B0604020202020204" pitchFamily="34" charset="0"/>
              <a:buChar char="•"/>
            </a:pPr>
            <a:r>
              <a:rPr lang="es-MX" sz="2400" dirty="0"/>
              <a:t>La contratación de los docentes de vinculación especial. En este aspecto se  tiene en cuenta que a partir de la vigencia 2023 se regulariza el calendario académico y en consecuencia la contratación de docentes Hora Cátedra se efectúa para 2 semestres académicos de 2023-I 18 semanas y 2023-III 19 semanas. Así mismo, se tiene en cuenta la aplicación del Acuerdo 01 del 25 de enero de 2018, respecto del tiempo de vinculación de docentes de TCO.</a:t>
            </a:r>
          </a:p>
          <a:p>
            <a:pPr marL="1100887" lvl="1" indent="-342900" algn="just">
              <a:buFont typeface="Arial" panose="020B0604020202020204" pitchFamily="34" charset="0"/>
              <a:buChar char="•"/>
            </a:pPr>
            <a:endParaRPr lang="es-MX" sz="2400" dirty="0"/>
          </a:p>
          <a:p>
            <a:pPr marL="1100887" lvl="1" indent="-342900" algn="just">
              <a:buFont typeface="Arial" panose="020B0604020202020204" pitchFamily="34" charset="0"/>
              <a:buChar char="•"/>
            </a:pPr>
            <a:r>
              <a:rPr lang="es-MX" sz="2400" dirty="0"/>
              <a:t>El pago de impuestos, servicios públicos, y compromisos adquiridos con los Sindicatos tanto Docentes como de Funcionarios Administrativos y Trabajadores oficiales.</a:t>
            </a:r>
          </a:p>
          <a:p>
            <a:pPr marL="1100887" lvl="1" indent="-342900" algn="just">
              <a:buFont typeface="Arial" panose="020B0604020202020204" pitchFamily="34" charset="0"/>
              <a:buChar char="•"/>
            </a:pPr>
            <a:endParaRPr lang="es-MX" sz="2400" dirty="0"/>
          </a:p>
          <a:p>
            <a:pPr marL="1100887" lvl="1" indent="-342900" algn="just">
              <a:buFont typeface="Arial" panose="020B0604020202020204" pitchFamily="34" charset="0"/>
              <a:buChar char="•"/>
            </a:pPr>
            <a:r>
              <a:rPr lang="es-MX" sz="2400" dirty="0"/>
              <a:t>Prelación a los requerimientos orientados al cumplimiento de la función misionales, v.gr. Prácticas Académicas, Apoyo Alimentario, Bienestar Institucional, Pares Académicos, Monitores, entre otros.</a:t>
            </a:r>
          </a:p>
        </p:txBody>
      </p:sp>
    </p:spTree>
    <p:extLst>
      <p:ext uri="{BB962C8B-B14F-4D97-AF65-F5344CB8AC3E}">
        <p14:creationId xmlns:p14="http://schemas.microsoft.com/office/powerpoint/2010/main" val="341164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39AC635-3545-5140-A56A-AE509F394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4" name="Imagen 33">
            <a:extLst>
              <a:ext uri="{FF2B5EF4-FFF2-40B4-BE49-F238E27FC236}">
                <a16:creationId xmlns:a16="http://schemas.microsoft.com/office/drawing/2014/main" id="{52722682-9BCE-592F-BE1E-7F477853FB59}"/>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5" name="Paralelogramo 34">
            <a:extLst>
              <a:ext uri="{FF2B5EF4-FFF2-40B4-BE49-F238E27FC236}">
                <a16:creationId xmlns:a16="http://schemas.microsoft.com/office/drawing/2014/main" id="{48DF2013-7971-6143-87A8-87142AFA0CAF}"/>
              </a:ext>
            </a:extLst>
          </p:cNvPr>
          <p:cNvSpPr/>
          <p:nvPr/>
        </p:nvSpPr>
        <p:spPr>
          <a:xfrm flipH="1">
            <a:off x="1633869"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5. </a:t>
            </a:r>
            <a:r>
              <a:rPr lang="es-MX" sz="2400" b="1" dirty="0">
                <a:solidFill>
                  <a:schemeClr val="bg1"/>
                </a:solidFill>
                <a:latin typeface="Arial Narrow" panose="020B0606020202030204" pitchFamily="34" charset="0"/>
              </a:rPr>
              <a:t>Consideraciones Generales</a:t>
            </a:r>
          </a:p>
          <a:p>
            <a:endParaRPr lang="pt-BR" sz="2000" b="1" dirty="0">
              <a:solidFill>
                <a:schemeClr val="bg1"/>
              </a:solidFill>
              <a:latin typeface="Arial Narrow" panose="020B0606020202030204" pitchFamily="34" charset="0"/>
            </a:endParaRPr>
          </a:p>
        </p:txBody>
      </p:sp>
      <p:sp>
        <p:nvSpPr>
          <p:cNvPr id="5" name="CuadroTexto 4">
            <a:extLst>
              <a:ext uri="{FF2B5EF4-FFF2-40B4-BE49-F238E27FC236}">
                <a16:creationId xmlns:a16="http://schemas.microsoft.com/office/drawing/2014/main" id="{1E7E1E5A-A573-16E9-F617-1131FD8379BD}"/>
              </a:ext>
            </a:extLst>
          </p:cNvPr>
          <p:cNvSpPr txBox="1"/>
          <p:nvPr/>
        </p:nvSpPr>
        <p:spPr>
          <a:xfrm>
            <a:off x="774823" y="1063801"/>
            <a:ext cx="11437357" cy="3785652"/>
          </a:xfrm>
          <a:prstGeom prst="rect">
            <a:avLst/>
          </a:prstGeom>
          <a:noFill/>
        </p:spPr>
        <p:txBody>
          <a:bodyPr wrap="square">
            <a:spAutoFit/>
          </a:bodyPr>
          <a:lstStyle/>
          <a:p>
            <a:pPr marL="1100887" lvl="1" indent="-342900" algn="just">
              <a:buFont typeface="Arial" panose="020B0604020202020204" pitchFamily="34" charset="0"/>
              <a:buChar char="•"/>
            </a:pPr>
            <a:r>
              <a:rPr lang="es-MX" sz="2400" dirty="0"/>
              <a:t>Soporte administrativo a través de la disposición de personal mediante la modalidad de Contratos de Prestación de Servicios para el desarrollo de las actividades de las diferentes unidades e instancias académico – administrativas.</a:t>
            </a:r>
          </a:p>
          <a:p>
            <a:pPr marL="1100887" lvl="1" indent="-342900" algn="just">
              <a:buFont typeface="Arial" panose="020B0604020202020204" pitchFamily="34" charset="0"/>
              <a:buChar char="•"/>
            </a:pPr>
            <a:endParaRPr lang="es-MX" sz="2400" dirty="0"/>
          </a:p>
          <a:p>
            <a:pPr marL="635000" indent="-457200" algn="just">
              <a:buFont typeface="+mj-lt"/>
              <a:buAutoNum type="arabicPeriod" startAt="4"/>
            </a:pPr>
            <a:r>
              <a:rPr lang="es-MX" sz="2400" dirty="0"/>
              <a:t>Finalmente, se recalca que la priorización de las necesidades se requiere efectuar en el entendido que la disponibilidad de recursos informada mediante la cuota global permite apalancar el 76% de las necesidades de funcionamiento establecidas en los planes de acción, lo cual impide que las mismas sean atendidas en su totalidad.</a:t>
            </a:r>
          </a:p>
          <a:p>
            <a:pPr marL="1100887" lvl="1" indent="-342900" algn="just">
              <a:buFont typeface="Arial" panose="020B0604020202020204" pitchFamily="34" charset="0"/>
              <a:buChar char="•"/>
            </a:pPr>
            <a:endParaRPr lang="es-MX" sz="2400" dirty="0"/>
          </a:p>
          <a:p>
            <a:pPr marL="757987" lvl="1" algn="just"/>
            <a:endParaRPr lang="es-MX" sz="2400" dirty="0"/>
          </a:p>
        </p:txBody>
      </p:sp>
    </p:spTree>
    <p:extLst>
      <p:ext uri="{BB962C8B-B14F-4D97-AF65-F5344CB8AC3E}">
        <p14:creationId xmlns:p14="http://schemas.microsoft.com/office/powerpoint/2010/main" val="8433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graphicFrame>
        <p:nvGraphicFramePr>
          <p:cNvPr id="2" name="5 Gráfico">
            <a:extLst>
              <a:ext uri="{FF2B5EF4-FFF2-40B4-BE49-F238E27FC236}">
                <a16:creationId xmlns:a16="http://schemas.microsoft.com/office/drawing/2014/main" id="{76D846FA-AFFB-443A-9E8C-EC97B89481A3}"/>
              </a:ext>
            </a:extLst>
          </p:cNvPr>
          <p:cNvGraphicFramePr>
            <a:graphicFrameLocks/>
          </p:cNvGraphicFramePr>
          <p:nvPr>
            <p:extLst>
              <p:ext uri="{D42A27DB-BD31-4B8C-83A1-F6EECF244321}">
                <p14:modId xmlns:p14="http://schemas.microsoft.com/office/powerpoint/2010/main" val="1385395839"/>
              </p:ext>
            </p:extLst>
          </p:nvPr>
        </p:nvGraphicFramePr>
        <p:xfrm>
          <a:off x="1701799" y="1006254"/>
          <a:ext cx="11334750" cy="5752326"/>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4"/>
          <a:srcRect l="12766" t="14094"/>
          <a:stretch/>
        </p:blipFill>
        <p:spPr>
          <a:xfrm>
            <a:off x="0" y="0"/>
            <a:ext cx="1884722" cy="1671088"/>
          </a:xfrm>
          <a:prstGeom prst="rect">
            <a:avLst/>
          </a:prstGeom>
        </p:spPr>
      </p:pic>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sp>
        <p:nvSpPr>
          <p:cNvPr id="8" name="Paralelogramo 7">
            <a:extLst>
              <a:ext uri="{FF2B5EF4-FFF2-40B4-BE49-F238E27FC236}">
                <a16:creationId xmlns:a16="http://schemas.microsoft.com/office/drawing/2014/main" id="{85C321D8-3986-3560-4562-2FD13A3FDE94}"/>
              </a:ext>
            </a:extLst>
          </p:cNvPr>
          <p:cNvSpPr/>
          <p:nvPr/>
        </p:nvSpPr>
        <p:spPr>
          <a:xfrm flipH="1">
            <a:off x="2370848" y="-19959"/>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4. </a:t>
            </a:r>
            <a:r>
              <a:rPr lang="es-MX" sz="2400" b="1" dirty="0">
                <a:solidFill>
                  <a:schemeClr val="bg1"/>
                </a:solidFill>
                <a:latin typeface="Arial Narrow" panose="020B0606020202030204" pitchFamily="34" charset="0"/>
              </a:rPr>
              <a:t>Presupuesto de Funcionamiento</a:t>
            </a:r>
          </a:p>
          <a:p>
            <a:endParaRPr lang="pt-BR" sz="2000" b="1" dirty="0">
              <a:solidFill>
                <a:schemeClr val="bg1"/>
              </a:solidFill>
              <a:latin typeface="Arial Narrow" panose="020B0606020202030204" pitchFamily="34" charset="0"/>
            </a:endParaRPr>
          </a:p>
        </p:txBody>
      </p:sp>
      <p:sp>
        <p:nvSpPr>
          <p:cNvPr id="3" name="21 CuadroTexto">
            <a:extLst>
              <a:ext uri="{FF2B5EF4-FFF2-40B4-BE49-F238E27FC236}">
                <a16:creationId xmlns:a16="http://schemas.microsoft.com/office/drawing/2014/main" id="{EA40B4A7-8011-0D9F-FD67-1F787CE87932}"/>
              </a:ext>
            </a:extLst>
          </p:cNvPr>
          <p:cNvSpPr txBox="1"/>
          <p:nvPr/>
        </p:nvSpPr>
        <p:spPr>
          <a:xfrm>
            <a:off x="701671" y="2422807"/>
            <a:ext cx="2000256" cy="26776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O" sz="1400" b="1" dirty="0"/>
              <a:t>Incluye:</a:t>
            </a:r>
          </a:p>
          <a:p>
            <a:pPr algn="r"/>
            <a:r>
              <a:rPr lang="es-CO" sz="1400" dirty="0"/>
              <a:t>Aseo y Vigilancia</a:t>
            </a:r>
          </a:p>
          <a:p>
            <a:pPr algn="r"/>
            <a:r>
              <a:rPr lang="es-CO" sz="1400" dirty="0"/>
              <a:t>Servicios Públicos</a:t>
            </a:r>
          </a:p>
          <a:p>
            <a:pPr algn="r"/>
            <a:r>
              <a:rPr lang="es-CO" sz="1400" dirty="0"/>
              <a:t>Contratistas</a:t>
            </a:r>
          </a:p>
          <a:p>
            <a:pPr algn="r"/>
            <a:r>
              <a:rPr lang="es-CO" sz="1400" dirty="0"/>
              <a:t>Mantenimientos y Reparaciones </a:t>
            </a:r>
          </a:p>
          <a:p>
            <a:pPr algn="r"/>
            <a:r>
              <a:rPr lang="es-CO" sz="1400" dirty="0"/>
              <a:t>Transporte terrestre</a:t>
            </a:r>
          </a:p>
          <a:p>
            <a:pPr algn="r"/>
            <a:r>
              <a:rPr lang="es-CO" sz="1400" dirty="0"/>
              <a:t>Alojamientos</a:t>
            </a:r>
          </a:p>
          <a:p>
            <a:pPr algn="r"/>
            <a:r>
              <a:rPr lang="es-CO" sz="1400" dirty="0"/>
              <a:t>Prácticas Académicas</a:t>
            </a:r>
          </a:p>
          <a:p>
            <a:pPr algn="r"/>
            <a:r>
              <a:rPr lang="es-CO" sz="1400" dirty="0"/>
              <a:t>Bienestar Institucional</a:t>
            </a:r>
          </a:p>
          <a:p>
            <a:pPr algn="r"/>
            <a:r>
              <a:rPr lang="es-CO" sz="1400" dirty="0"/>
              <a:t>Eventos académicos</a:t>
            </a:r>
          </a:p>
          <a:p>
            <a:pPr algn="r"/>
            <a:r>
              <a:rPr lang="es-CO" sz="1400" i="1" dirty="0"/>
              <a:t>Otros…</a:t>
            </a:r>
          </a:p>
        </p:txBody>
      </p:sp>
      <p:sp>
        <p:nvSpPr>
          <p:cNvPr id="4" name="2 Cerrar llave">
            <a:extLst>
              <a:ext uri="{FF2B5EF4-FFF2-40B4-BE49-F238E27FC236}">
                <a16:creationId xmlns:a16="http://schemas.microsoft.com/office/drawing/2014/main" id="{3DD7AA84-61F8-5464-1E32-7673DE76F1FD}"/>
              </a:ext>
            </a:extLst>
          </p:cNvPr>
          <p:cNvSpPr/>
          <p:nvPr/>
        </p:nvSpPr>
        <p:spPr>
          <a:xfrm>
            <a:off x="2731152" y="2422807"/>
            <a:ext cx="440857" cy="26527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 name="2 Cerrar llave">
            <a:extLst>
              <a:ext uri="{FF2B5EF4-FFF2-40B4-BE49-F238E27FC236}">
                <a16:creationId xmlns:a16="http://schemas.microsoft.com/office/drawing/2014/main" id="{C4936B19-390A-1141-3F75-0A1A7369AF41}"/>
              </a:ext>
            </a:extLst>
          </p:cNvPr>
          <p:cNvSpPr/>
          <p:nvPr/>
        </p:nvSpPr>
        <p:spPr>
          <a:xfrm>
            <a:off x="4894885" y="566110"/>
            <a:ext cx="377803" cy="13784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6" name="21 CuadroTexto">
            <a:extLst>
              <a:ext uri="{FF2B5EF4-FFF2-40B4-BE49-F238E27FC236}">
                <a16:creationId xmlns:a16="http://schemas.microsoft.com/office/drawing/2014/main" id="{B51B5230-7180-22FC-E076-5345E4E8C996}"/>
              </a:ext>
            </a:extLst>
          </p:cNvPr>
          <p:cNvSpPr txBox="1"/>
          <p:nvPr/>
        </p:nvSpPr>
        <p:spPr>
          <a:xfrm>
            <a:off x="2889697" y="609259"/>
            <a:ext cx="2110297" cy="15375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O" sz="1400" b="1" dirty="0"/>
              <a:t>Incluye:</a:t>
            </a:r>
          </a:p>
          <a:p>
            <a:pPr algn="r"/>
            <a:r>
              <a:rPr lang="es-CO" sz="1400" dirty="0"/>
              <a:t>Mesadas Pensionales</a:t>
            </a:r>
          </a:p>
          <a:p>
            <a:pPr algn="r"/>
            <a:r>
              <a:rPr lang="es-CO" sz="1400" dirty="0"/>
              <a:t>Bonos</a:t>
            </a:r>
          </a:p>
          <a:p>
            <a:pPr algn="r"/>
            <a:r>
              <a:rPr lang="es-CO" sz="1400" dirty="0"/>
              <a:t>Cuotas Partes</a:t>
            </a:r>
          </a:p>
          <a:p>
            <a:pPr algn="r"/>
            <a:r>
              <a:rPr lang="es-CO" sz="1300" dirty="0"/>
              <a:t>Fallos judiciales – Pensiones</a:t>
            </a:r>
          </a:p>
          <a:p>
            <a:pPr algn="r"/>
            <a:r>
              <a:rPr lang="es-CO" sz="1300" dirty="0"/>
              <a:t>Pagos Convencionales </a:t>
            </a:r>
          </a:p>
        </p:txBody>
      </p:sp>
      <p:sp>
        <p:nvSpPr>
          <p:cNvPr id="18" name="10 Rectángulo redondeado">
            <a:extLst>
              <a:ext uri="{FF2B5EF4-FFF2-40B4-BE49-F238E27FC236}">
                <a16:creationId xmlns:a16="http://schemas.microsoft.com/office/drawing/2014/main" id="{E1FD18AA-5857-D1A9-ED08-FA595302B7B8}"/>
              </a:ext>
            </a:extLst>
          </p:cNvPr>
          <p:cNvSpPr/>
          <p:nvPr/>
        </p:nvSpPr>
        <p:spPr>
          <a:xfrm>
            <a:off x="364061" y="5577684"/>
            <a:ext cx="4013574" cy="1174619"/>
          </a:xfrm>
          <a:prstGeom prst="roundRect">
            <a:avLst>
              <a:gd name="adj" fmla="val 302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CO" sz="2800" b="1" dirty="0">
                <a:latin typeface="Cambria" panose="02040503050406030204" pitchFamily="18" charset="0"/>
              </a:rPr>
              <a:t>$397.990.109.000 </a:t>
            </a:r>
            <a:endParaRPr lang="es-CO" sz="2400" b="1" dirty="0">
              <a:latin typeface="Cambria" panose="02040503050406030204" pitchFamily="18" charset="0"/>
            </a:endParaRPr>
          </a:p>
          <a:p>
            <a:pPr algn="ctr" fontAlgn="ctr"/>
            <a:r>
              <a:rPr lang="es-CO" sz="2000" b="1" dirty="0">
                <a:latin typeface="Cambria" panose="02040503050406030204" pitchFamily="18" charset="0"/>
              </a:rPr>
              <a:t>PRESUPUESTO FUNCIONAMIENTO 2023</a:t>
            </a:r>
          </a:p>
        </p:txBody>
      </p:sp>
      <p:sp>
        <p:nvSpPr>
          <p:cNvPr id="20" name="CuadroTexto 19">
            <a:extLst>
              <a:ext uri="{FF2B5EF4-FFF2-40B4-BE49-F238E27FC236}">
                <a16:creationId xmlns:a16="http://schemas.microsoft.com/office/drawing/2014/main" id="{AA2A3F1D-6819-41EC-0F7E-44067F266174}"/>
              </a:ext>
            </a:extLst>
          </p:cNvPr>
          <p:cNvSpPr txBox="1"/>
          <p:nvPr/>
        </p:nvSpPr>
        <p:spPr>
          <a:xfrm>
            <a:off x="7768110" y="1777491"/>
            <a:ext cx="655092" cy="369332"/>
          </a:xfrm>
          <a:prstGeom prst="rect">
            <a:avLst/>
          </a:prstGeom>
          <a:noFill/>
        </p:spPr>
        <p:txBody>
          <a:bodyPr wrap="square" rtlCol="0">
            <a:spAutoFit/>
          </a:bodyPr>
          <a:lstStyle/>
          <a:p>
            <a:r>
              <a:rPr lang="es-MX" sz="1800" b="1" dirty="0"/>
              <a:t>9%</a:t>
            </a:r>
            <a:endParaRPr lang="es-CO" sz="1800" b="1" dirty="0"/>
          </a:p>
        </p:txBody>
      </p:sp>
      <p:sp>
        <p:nvSpPr>
          <p:cNvPr id="21" name="CuadroTexto 20">
            <a:extLst>
              <a:ext uri="{FF2B5EF4-FFF2-40B4-BE49-F238E27FC236}">
                <a16:creationId xmlns:a16="http://schemas.microsoft.com/office/drawing/2014/main" id="{7C8C3B6D-6F16-24B8-D8D3-25D5ADA70D6B}"/>
              </a:ext>
            </a:extLst>
          </p:cNvPr>
          <p:cNvSpPr txBox="1"/>
          <p:nvPr/>
        </p:nvSpPr>
        <p:spPr>
          <a:xfrm>
            <a:off x="4384184" y="2691629"/>
            <a:ext cx="655092" cy="369332"/>
          </a:xfrm>
          <a:prstGeom prst="rect">
            <a:avLst/>
          </a:prstGeom>
          <a:noFill/>
        </p:spPr>
        <p:txBody>
          <a:bodyPr wrap="square" rtlCol="0">
            <a:spAutoFit/>
          </a:bodyPr>
          <a:lstStyle/>
          <a:p>
            <a:r>
              <a:rPr lang="es-MX" sz="1800" b="1" dirty="0"/>
              <a:t>22%</a:t>
            </a:r>
            <a:endParaRPr lang="es-CO" sz="1800" b="1" dirty="0"/>
          </a:p>
        </p:txBody>
      </p:sp>
      <p:sp>
        <p:nvSpPr>
          <p:cNvPr id="22" name="CuadroTexto 21">
            <a:extLst>
              <a:ext uri="{FF2B5EF4-FFF2-40B4-BE49-F238E27FC236}">
                <a16:creationId xmlns:a16="http://schemas.microsoft.com/office/drawing/2014/main" id="{58751A3A-99E6-E9E6-5849-C7D237A45E52}"/>
              </a:ext>
            </a:extLst>
          </p:cNvPr>
          <p:cNvSpPr txBox="1"/>
          <p:nvPr/>
        </p:nvSpPr>
        <p:spPr>
          <a:xfrm>
            <a:off x="6439045" y="3882417"/>
            <a:ext cx="655092" cy="369332"/>
          </a:xfrm>
          <a:prstGeom prst="rect">
            <a:avLst/>
          </a:prstGeom>
          <a:noFill/>
        </p:spPr>
        <p:txBody>
          <a:bodyPr wrap="square" rtlCol="0">
            <a:spAutoFit/>
          </a:bodyPr>
          <a:lstStyle/>
          <a:p>
            <a:r>
              <a:rPr lang="es-MX" sz="1800" b="1" dirty="0"/>
              <a:t>17%</a:t>
            </a:r>
            <a:endParaRPr lang="es-CO" sz="1800" b="1" dirty="0"/>
          </a:p>
        </p:txBody>
      </p:sp>
      <p:sp>
        <p:nvSpPr>
          <p:cNvPr id="23" name="CuadroTexto 22">
            <a:extLst>
              <a:ext uri="{FF2B5EF4-FFF2-40B4-BE49-F238E27FC236}">
                <a16:creationId xmlns:a16="http://schemas.microsoft.com/office/drawing/2014/main" id="{48EF90BE-437A-FC76-48D1-6185991FDADD}"/>
              </a:ext>
            </a:extLst>
          </p:cNvPr>
          <p:cNvSpPr txBox="1"/>
          <p:nvPr/>
        </p:nvSpPr>
        <p:spPr>
          <a:xfrm>
            <a:off x="9660975" y="6227588"/>
            <a:ext cx="655092" cy="369332"/>
          </a:xfrm>
          <a:prstGeom prst="rect">
            <a:avLst/>
          </a:prstGeom>
          <a:noFill/>
        </p:spPr>
        <p:txBody>
          <a:bodyPr wrap="square" rtlCol="0">
            <a:spAutoFit/>
          </a:bodyPr>
          <a:lstStyle/>
          <a:p>
            <a:r>
              <a:rPr lang="es-MX" sz="1800" b="1" dirty="0"/>
              <a:t>1%</a:t>
            </a:r>
            <a:endParaRPr lang="es-CO" sz="1800" b="1" dirty="0"/>
          </a:p>
        </p:txBody>
      </p:sp>
      <p:sp>
        <p:nvSpPr>
          <p:cNvPr id="24" name="CuadroTexto 23">
            <a:extLst>
              <a:ext uri="{FF2B5EF4-FFF2-40B4-BE49-F238E27FC236}">
                <a16:creationId xmlns:a16="http://schemas.microsoft.com/office/drawing/2014/main" id="{4ED4540D-0834-85CB-EFE0-6804CD4F202F}"/>
              </a:ext>
            </a:extLst>
          </p:cNvPr>
          <p:cNvSpPr txBox="1"/>
          <p:nvPr/>
        </p:nvSpPr>
        <p:spPr>
          <a:xfrm>
            <a:off x="9608023" y="2769228"/>
            <a:ext cx="655092" cy="369332"/>
          </a:xfrm>
          <a:prstGeom prst="rect">
            <a:avLst/>
          </a:prstGeom>
          <a:noFill/>
        </p:spPr>
        <p:txBody>
          <a:bodyPr wrap="square" rtlCol="0">
            <a:spAutoFit/>
          </a:bodyPr>
          <a:lstStyle/>
          <a:p>
            <a:r>
              <a:rPr lang="es-MX" sz="1800" b="1" dirty="0"/>
              <a:t>36%</a:t>
            </a:r>
            <a:endParaRPr lang="es-CO" sz="1800" b="1" dirty="0"/>
          </a:p>
        </p:txBody>
      </p:sp>
      <p:sp>
        <p:nvSpPr>
          <p:cNvPr id="26" name="CuadroTexto 25">
            <a:extLst>
              <a:ext uri="{FF2B5EF4-FFF2-40B4-BE49-F238E27FC236}">
                <a16:creationId xmlns:a16="http://schemas.microsoft.com/office/drawing/2014/main" id="{153275B9-6A58-9F23-3BE8-93E77FE3338A}"/>
              </a:ext>
            </a:extLst>
          </p:cNvPr>
          <p:cNvSpPr txBox="1"/>
          <p:nvPr/>
        </p:nvSpPr>
        <p:spPr>
          <a:xfrm>
            <a:off x="6261086" y="2238141"/>
            <a:ext cx="655092" cy="369332"/>
          </a:xfrm>
          <a:prstGeom prst="rect">
            <a:avLst/>
          </a:prstGeom>
          <a:noFill/>
        </p:spPr>
        <p:txBody>
          <a:bodyPr wrap="square" rtlCol="0">
            <a:spAutoFit/>
          </a:bodyPr>
          <a:lstStyle/>
          <a:p>
            <a:r>
              <a:rPr lang="es-MX" sz="1800" b="1" dirty="0"/>
              <a:t>15%</a:t>
            </a:r>
            <a:endParaRPr lang="es-CO" sz="1800" b="1" dirty="0"/>
          </a:p>
        </p:txBody>
      </p:sp>
    </p:spTree>
    <p:extLst>
      <p:ext uri="{BB962C8B-B14F-4D97-AF65-F5344CB8AC3E}">
        <p14:creationId xmlns:p14="http://schemas.microsoft.com/office/powerpoint/2010/main" val="279023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3"/>
          <a:srcRect l="12766" t="14094"/>
          <a:stretch/>
        </p:blipFill>
        <p:spPr>
          <a:xfrm>
            <a:off x="0" y="0"/>
            <a:ext cx="1884722" cy="1671088"/>
          </a:xfrm>
          <a:prstGeom prst="rect">
            <a:avLst/>
          </a:prstGeom>
        </p:spPr>
      </p:pic>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sp>
        <p:nvSpPr>
          <p:cNvPr id="8" name="Paralelogramo 7">
            <a:extLst>
              <a:ext uri="{FF2B5EF4-FFF2-40B4-BE49-F238E27FC236}">
                <a16:creationId xmlns:a16="http://schemas.microsoft.com/office/drawing/2014/main" id="{85C321D8-3986-3560-4562-2FD13A3FDE94}"/>
              </a:ext>
            </a:extLst>
          </p:cNvPr>
          <p:cNvSpPr/>
          <p:nvPr/>
        </p:nvSpPr>
        <p:spPr>
          <a:xfrm flipH="1">
            <a:off x="2370848" y="-19959"/>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4. </a:t>
            </a:r>
            <a:r>
              <a:rPr lang="es-MX" sz="2400" b="1" dirty="0">
                <a:solidFill>
                  <a:schemeClr val="bg1"/>
                </a:solidFill>
                <a:latin typeface="Arial Narrow" panose="020B0606020202030204" pitchFamily="34" charset="0"/>
              </a:rPr>
              <a:t>Comparativo presupuesto inicial</a:t>
            </a:r>
          </a:p>
          <a:p>
            <a:endParaRPr lang="pt-BR" sz="2000" b="1" dirty="0">
              <a:solidFill>
                <a:schemeClr val="bg1"/>
              </a:solidFill>
              <a:latin typeface="Arial Narrow" panose="020B0606020202030204" pitchFamily="34" charset="0"/>
            </a:endParaRPr>
          </a:p>
        </p:txBody>
      </p:sp>
      <p:graphicFrame>
        <p:nvGraphicFramePr>
          <p:cNvPr id="6" name="Tabla 5">
            <a:extLst>
              <a:ext uri="{FF2B5EF4-FFF2-40B4-BE49-F238E27FC236}">
                <a16:creationId xmlns:a16="http://schemas.microsoft.com/office/drawing/2014/main" id="{AC9AE653-9C08-E955-B2B6-2F1707AF3122}"/>
              </a:ext>
            </a:extLst>
          </p:cNvPr>
          <p:cNvGraphicFramePr>
            <a:graphicFrameLocks noGrp="1"/>
          </p:cNvGraphicFramePr>
          <p:nvPr>
            <p:extLst>
              <p:ext uri="{D42A27DB-BD31-4B8C-83A1-F6EECF244321}">
                <p14:modId xmlns:p14="http://schemas.microsoft.com/office/powerpoint/2010/main" val="2209619073"/>
              </p:ext>
            </p:extLst>
          </p:nvPr>
        </p:nvGraphicFramePr>
        <p:xfrm>
          <a:off x="942361" y="1663517"/>
          <a:ext cx="11477767" cy="4029051"/>
        </p:xfrm>
        <a:graphic>
          <a:graphicData uri="http://schemas.openxmlformats.org/drawingml/2006/table">
            <a:tbl>
              <a:tblPr/>
              <a:tblGrid>
                <a:gridCol w="4898881">
                  <a:extLst>
                    <a:ext uri="{9D8B030D-6E8A-4147-A177-3AD203B41FA5}">
                      <a16:colId xmlns:a16="http://schemas.microsoft.com/office/drawing/2014/main" val="1380412083"/>
                    </a:ext>
                  </a:extLst>
                </a:gridCol>
                <a:gridCol w="2395191">
                  <a:extLst>
                    <a:ext uri="{9D8B030D-6E8A-4147-A177-3AD203B41FA5}">
                      <a16:colId xmlns:a16="http://schemas.microsoft.com/office/drawing/2014/main" val="3379136267"/>
                    </a:ext>
                  </a:extLst>
                </a:gridCol>
                <a:gridCol w="2371416">
                  <a:extLst>
                    <a:ext uri="{9D8B030D-6E8A-4147-A177-3AD203B41FA5}">
                      <a16:colId xmlns:a16="http://schemas.microsoft.com/office/drawing/2014/main" val="173858220"/>
                    </a:ext>
                  </a:extLst>
                </a:gridCol>
                <a:gridCol w="1812279">
                  <a:extLst>
                    <a:ext uri="{9D8B030D-6E8A-4147-A177-3AD203B41FA5}">
                      <a16:colId xmlns:a16="http://schemas.microsoft.com/office/drawing/2014/main" val="2741201163"/>
                    </a:ext>
                  </a:extLst>
                </a:gridCol>
              </a:tblGrid>
              <a:tr h="859501">
                <a:tc>
                  <a:txBody>
                    <a:bodyPr/>
                    <a:lstStyle/>
                    <a:p>
                      <a:pPr algn="ctr" fontAlgn="ctr"/>
                      <a:r>
                        <a:rPr lang="es-CO" sz="1800" b="1" i="0" u="none" strike="noStrike" dirty="0">
                          <a:solidFill>
                            <a:srgbClr val="FFFFFF"/>
                          </a:solidFill>
                          <a:effectLst/>
                          <a:latin typeface="Cambria" panose="02040503050406030204" pitchFamily="18" charset="0"/>
                        </a:rPr>
                        <a:t>RUBRO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es-CO" sz="1800" b="1" i="0" u="none" strike="noStrike" dirty="0">
                          <a:solidFill>
                            <a:srgbClr val="FFFFFF"/>
                          </a:solidFill>
                          <a:effectLst/>
                          <a:latin typeface="Cambria" panose="02040503050406030204" pitchFamily="18" charset="0"/>
                        </a:rPr>
                        <a:t> PRESUPUESTO INICIAL 2022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es-CO" sz="1800" b="1" i="0" u="none" strike="noStrike" dirty="0">
                          <a:solidFill>
                            <a:srgbClr val="FFFFFF"/>
                          </a:solidFill>
                          <a:effectLst/>
                          <a:latin typeface="Cambria" panose="02040503050406030204" pitchFamily="18" charset="0"/>
                        </a:rPr>
                        <a:t> PRESUPUESTO INICIAL 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es-CO" sz="1800" b="1" i="0" u="none" strike="noStrike" dirty="0">
                          <a:solidFill>
                            <a:srgbClr val="FFFFFF"/>
                          </a:solidFill>
                          <a:effectLst/>
                          <a:latin typeface="Cambria" panose="02040503050406030204" pitchFamily="18" charset="0"/>
                        </a:rPr>
                        <a:t> %VAR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8339501"/>
                  </a:ext>
                </a:extLst>
              </a:tr>
              <a:tr h="591050">
                <a:tc>
                  <a:txBody>
                    <a:bodyPr/>
                    <a:lstStyle/>
                    <a:p>
                      <a:pPr algn="l" fontAlgn="ctr"/>
                      <a:r>
                        <a:rPr lang="es-CO" sz="1800" b="1" i="0" u="none" strike="noStrike" dirty="0">
                          <a:solidFill>
                            <a:srgbClr val="000000"/>
                          </a:solidFill>
                          <a:effectLst/>
                          <a:latin typeface="Cambria" panose="02040503050406030204" pitchFamily="18" charset="0"/>
                        </a:rPr>
                        <a:t>GASTOS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1" i="0" u="none" strike="noStrike" dirty="0">
                          <a:solidFill>
                            <a:srgbClr val="000000"/>
                          </a:solidFill>
                          <a:effectLst/>
                          <a:latin typeface="Cambria" panose="02040503050406030204" pitchFamily="18" charset="0"/>
                        </a:rPr>
                        <a:t>            333.399.365.000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1" i="0" u="none" strike="noStrike" dirty="0">
                          <a:solidFill>
                            <a:srgbClr val="000000"/>
                          </a:solidFill>
                          <a:effectLst/>
                          <a:latin typeface="Cambria" panose="02040503050406030204" pitchFamily="18" charset="0"/>
                        </a:rPr>
                        <a:t>     397.990.109.000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1" i="0" u="none" strike="noStrike">
                          <a:solidFill>
                            <a:srgbClr val="000000"/>
                          </a:solidFill>
                          <a:effectLst/>
                          <a:latin typeface="Cambria" panose="02040503050406030204" pitchFamily="18" charset="0"/>
                        </a:rPr>
                        <a:t>19,37%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1722597"/>
                  </a:ext>
                </a:extLst>
              </a:tr>
              <a:tr h="429750">
                <a:tc>
                  <a:txBody>
                    <a:bodyPr/>
                    <a:lstStyle/>
                    <a:p>
                      <a:pPr algn="l" fontAlgn="ctr"/>
                      <a:r>
                        <a:rPr lang="es-CO" sz="1800" b="0" i="0" u="none" strike="noStrike" dirty="0">
                          <a:solidFill>
                            <a:srgbClr val="000000"/>
                          </a:solidFill>
                          <a:effectLst/>
                          <a:latin typeface="Cambria" panose="02040503050406030204" pitchFamily="18" charset="0"/>
                        </a:rPr>
                        <a:t>Nómina Administrativos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               27.015.274.500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1160374" rtl="0" eaLnBrk="1" fontAlgn="ctr" latinLnBrk="0" hangingPunct="1"/>
                      <a:r>
                        <a:rPr lang="es-CO" sz="1800" b="0" i="0" u="none" strike="noStrike" kern="1200" dirty="0">
                          <a:solidFill>
                            <a:srgbClr val="000000"/>
                          </a:solidFill>
                          <a:effectLst/>
                          <a:latin typeface="Cambria" panose="02040503050406030204" pitchFamily="18" charset="0"/>
                          <a:ea typeface="+mn-ea"/>
                          <a:cs typeface="+mn-cs"/>
                        </a:rPr>
                        <a:t>               34.275.988.000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26,88%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9490007"/>
                  </a:ext>
                </a:extLst>
              </a:tr>
              <a:tr h="429750">
                <a:tc>
                  <a:txBody>
                    <a:bodyPr/>
                    <a:lstStyle/>
                    <a:p>
                      <a:pPr algn="l" fontAlgn="ctr"/>
                      <a:r>
                        <a:rPr lang="es-CO" sz="1800" b="0" i="0" u="none" strike="noStrike">
                          <a:solidFill>
                            <a:srgbClr val="000000"/>
                          </a:solidFill>
                          <a:effectLst/>
                          <a:latin typeface="Cambria" panose="02040503050406030204" pitchFamily="18" charset="0"/>
                        </a:rPr>
                        <a:t>Nómina Docentes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              126.819.808.500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1160374" rtl="0" eaLnBrk="1" fontAlgn="ctr" latinLnBrk="0" hangingPunct="1"/>
                      <a:r>
                        <a:rPr lang="es-CO" sz="1800" b="0" i="0" u="none" strike="noStrike" kern="1200" dirty="0">
                          <a:solidFill>
                            <a:srgbClr val="000000"/>
                          </a:solidFill>
                          <a:effectLst/>
                          <a:latin typeface="Cambria" panose="02040503050406030204" pitchFamily="18" charset="0"/>
                          <a:ea typeface="+mn-ea"/>
                          <a:cs typeface="+mn-cs"/>
                        </a:rPr>
                        <a:t>            144.836.351.000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14,21%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034805"/>
                  </a:ext>
                </a:extLst>
              </a:tr>
              <a:tr h="429750">
                <a:tc>
                  <a:txBody>
                    <a:bodyPr/>
                    <a:lstStyle/>
                    <a:p>
                      <a:pPr algn="l" fontAlgn="ctr"/>
                      <a:r>
                        <a:rPr lang="es-CO" sz="1800" b="0" i="0" u="none" strike="noStrike">
                          <a:solidFill>
                            <a:srgbClr val="000000"/>
                          </a:solidFill>
                          <a:effectLst/>
                          <a:latin typeface="Cambria" panose="02040503050406030204" pitchFamily="18" charset="0"/>
                        </a:rPr>
                        <a:t>Nómina Trabajadores Oficiales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                  4.171.620.000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1160374" rtl="0" eaLnBrk="1" fontAlgn="ctr" latinLnBrk="0" hangingPunct="1"/>
                      <a:r>
                        <a:rPr lang="es-CO" sz="1800" b="0" i="0" u="none" strike="noStrike" kern="1200" dirty="0">
                          <a:solidFill>
                            <a:srgbClr val="000000"/>
                          </a:solidFill>
                          <a:effectLst/>
                          <a:latin typeface="Cambria" panose="02040503050406030204" pitchFamily="18" charset="0"/>
                          <a:ea typeface="+mn-ea"/>
                          <a:cs typeface="+mn-cs"/>
                        </a:rPr>
                        <a:t>                  4.968.858.000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19,11%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3138238"/>
                  </a:ext>
                </a:extLst>
              </a:tr>
              <a:tr h="429750">
                <a:tc>
                  <a:txBody>
                    <a:bodyPr/>
                    <a:lstStyle/>
                    <a:p>
                      <a:pPr algn="l" fontAlgn="ctr"/>
                      <a:r>
                        <a:rPr lang="es-MX" sz="1800" b="0" i="0" u="none" strike="noStrike" dirty="0">
                          <a:solidFill>
                            <a:srgbClr val="000000"/>
                          </a:solidFill>
                          <a:effectLst/>
                          <a:latin typeface="Cambria" panose="02040503050406030204" pitchFamily="18" charset="0"/>
                        </a:rPr>
                        <a:t>Profesores Hora Cátedra y Vinculación Especial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                54.836.591.000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1160374" rtl="0" eaLnBrk="1" fontAlgn="ctr" latinLnBrk="0" hangingPunct="1"/>
                      <a:r>
                        <a:rPr lang="es-CO" sz="1800" b="0" i="0" u="none" strike="noStrike" kern="1200" dirty="0">
                          <a:solidFill>
                            <a:srgbClr val="000000"/>
                          </a:solidFill>
                          <a:effectLst/>
                          <a:latin typeface="Cambria" panose="02040503050406030204" pitchFamily="18" charset="0"/>
                          <a:ea typeface="+mn-ea"/>
                          <a:cs typeface="+mn-cs"/>
                        </a:rPr>
                        <a:t>                68.972.192.000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25,78%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6936106"/>
                  </a:ext>
                </a:extLst>
              </a:tr>
              <a:tr h="429750">
                <a:tc>
                  <a:txBody>
                    <a:bodyPr/>
                    <a:lstStyle/>
                    <a:p>
                      <a:pPr algn="l" fontAlgn="ctr"/>
                      <a:r>
                        <a:rPr lang="es-CO" sz="1800" b="0" i="0" u="none" strike="noStrike" dirty="0">
                          <a:solidFill>
                            <a:srgbClr val="000000"/>
                          </a:solidFill>
                          <a:effectLst/>
                          <a:latin typeface="Cambria" panose="02040503050406030204" pitchFamily="18"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                74.871.962.000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1160374" rtl="0" eaLnBrk="1" fontAlgn="ctr" latinLnBrk="0" hangingPunct="1"/>
                      <a:r>
                        <a:rPr lang="es-CO" sz="1800" b="0" i="0" u="none" strike="noStrike" kern="1200" dirty="0">
                          <a:solidFill>
                            <a:srgbClr val="000000"/>
                          </a:solidFill>
                          <a:effectLst/>
                          <a:latin typeface="Cambria" panose="02040503050406030204" pitchFamily="18" charset="0"/>
                          <a:ea typeface="+mn-ea"/>
                          <a:cs typeface="+mn-cs"/>
                        </a:rPr>
                        <a:t>                85.341.527.000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13,98%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867872"/>
                  </a:ext>
                </a:extLst>
              </a:tr>
              <a:tr h="429750">
                <a:tc>
                  <a:txBody>
                    <a:bodyPr/>
                    <a:lstStyle/>
                    <a:p>
                      <a:pPr algn="l" fontAlgn="ctr"/>
                      <a:r>
                        <a:rPr lang="es-CO" sz="1800" b="0" i="0" u="none" strike="noStrike" dirty="0">
                          <a:solidFill>
                            <a:srgbClr val="000000"/>
                          </a:solidFill>
                          <a:effectLst/>
                          <a:latin typeface="Cambria" panose="02040503050406030204" pitchFamily="18" charset="0"/>
                        </a:rPr>
                        <a:t>Pago Pensiones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                45.684.109.000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1160374" rtl="0" eaLnBrk="1" fontAlgn="ctr" latinLnBrk="0" hangingPunct="1"/>
                      <a:r>
                        <a:rPr lang="es-CO" sz="1800" b="0" i="0" u="none" strike="noStrike" kern="1200" dirty="0">
                          <a:solidFill>
                            <a:srgbClr val="000000"/>
                          </a:solidFill>
                          <a:effectLst/>
                          <a:latin typeface="Cambria" panose="02040503050406030204" pitchFamily="18" charset="0"/>
                          <a:ea typeface="+mn-ea"/>
                          <a:cs typeface="+mn-cs"/>
                        </a:rPr>
                        <a:t>                59.595.193.000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800" b="0" i="0" u="none" strike="noStrike" dirty="0">
                          <a:solidFill>
                            <a:srgbClr val="000000"/>
                          </a:solidFill>
                          <a:effectLst/>
                          <a:latin typeface="Cambria" panose="02040503050406030204" pitchFamily="18" charset="0"/>
                        </a:rPr>
                        <a:t>30,45%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4943115"/>
                  </a:ext>
                </a:extLst>
              </a:tr>
            </a:tbl>
          </a:graphicData>
        </a:graphic>
      </p:graphicFrame>
    </p:spTree>
    <p:extLst>
      <p:ext uri="{BB962C8B-B14F-4D97-AF65-F5344CB8AC3E}">
        <p14:creationId xmlns:p14="http://schemas.microsoft.com/office/powerpoint/2010/main" val="1589748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4" y="-22353"/>
            <a:ext cx="7225079" cy="7043866"/>
          </a:xfrm>
          <a:prstGeom prst="rect">
            <a:avLst/>
          </a:prstGeom>
        </p:spPr>
      </p:pic>
      <p:sp>
        <p:nvSpPr>
          <p:cNvPr id="5" name="CuadroTexto 4">
            <a:extLst>
              <a:ext uri="{FF2B5EF4-FFF2-40B4-BE49-F238E27FC236}">
                <a16:creationId xmlns:a16="http://schemas.microsoft.com/office/drawing/2014/main" id="{9991B0D3-8742-D2B8-601B-A3D41178F3BC}"/>
              </a:ext>
            </a:extLst>
          </p:cNvPr>
          <p:cNvSpPr txBox="1"/>
          <p:nvPr/>
        </p:nvSpPr>
        <p:spPr>
          <a:xfrm>
            <a:off x="2064201" y="2930667"/>
            <a:ext cx="9978583" cy="722505"/>
          </a:xfrm>
          <a:prstGeom prst="rect">
            <a:avLst/>
          </a:prstGeom>
          <a:noFill/>
        </p:spPr>
        <p:txBody>
          <a:bodyPr wrap="square" rtlCol="0">
            <a:spAutoFit/>
          </a:bodyPr>
          <a:lstStyle/>
          <a:p>
            <a:pPr algn="ctr"/>
            <a:r>
              <a:rPr lang="es-ES" sz="4095" b="1" i="1" dirty="0">
                <a:effectLst>
                  <a:outerShdw blurRad="38100" dist="38100" dir="2700000" algn="tl">
                    <a:srgbClr val="000000">
                      <a:alpha val="43137"/>
                    </a:srgbClr>
                  </a:outerShdw>
                </a:effectLst>
                <a:latin typeface="Arial Nova"/>
              </a:rPr>
              <a:t>6. Presupuesto de Inversión</a:t>
            </a:r>
          </a:p>
        </p:txBody>
      </p:sp>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3"/>
          <a:srcRect l="12766" t="14094"/>
          <a:stretch/>
        </p:blipFill>
        <p:spPr>
          <a:xfrm>
            <a:off x="0" y="0"/>
            <a:ext cx="1884722" cy="1671088"/>
          </a:xfrm>
          <a:prstGeom prst="rect">
            <a:avLst/>
          </a:prstGeom>
        </p:spPr>
      </p:pic>
      <p:sp>
        <p:nvSpPr>
          <p:cNvPr id="8" name="Paralelogramo 7">
            <a:extLst>
              <a:ext uri="{FF2B5EF4-FFF2-40B4-BE49-F238E27FC236}">
                <a16:creationId xmlns:a16="http://schemas.microsoft.com/office/drawing/2014/main" id="{1800C19B-CF54-1C5B-C395-6996293B1B15}"/>
              </a:ext>
            </a:extLst>
          </p:cNvPr>
          <p:cNvSpPr/>
          <p:nvPr/>
        </p:nvSpPr>
        <p:spPr>
          <a:xfrm flipH="1">
            <a:off x="2459359" y="0"/>
            <a:ext cx="9623750" cy="554330"/>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48" b="1" dirty="0">
              <a:solidFill>
                <a:schemeClr val="bg1"/>
              </a:solidFill>
              <a:latin typeface="Arial Narrow" panose="020B0606020202030204" pitchFamily="34" charset="0"/>
            </a:endParaRPr>
          </a:p>
        </p:txBody>
      </p:sp>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spTree>
    <p:extLst>
      <p:ext uri="{BB962C8B-B14F-4D97-AF65-F5344CB8AC3E}">
        <p14:creationId xmlns:p14="http://schemas.microsoft.com/office/powerpoint/2010/main" val="1462188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39AC635-3545-5140-A56A-AE509F394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pPr marL="0" marR="0" lvl="0" indent="0" algn="ctr" defTabSz="1160374" rtl="0" eaLnBrk="1" fontAlgn="auto" latinLnBrk="0" hangingPunct="1">
              <a:lnSpc>
                <a:spcPct val="100000"/>
              </a:lnSpc>
              <a:spcBef>
                <a:spcPts val="0"/>
              </a:spcBef>
              <a:spcAft>
                <a:spcPts val="0"/>
              </a:spcAft>
              <a:buClrTx/>
              <a:buSzTx/>
              <a:buFontTx/>
              <a:buNone/>
              <a:tabLst/>
              <a:defRPr/>
            </a:pPr>
            <a:r>
              <a:rPr kumimoji="0" lang="es-CO" sz="1500" b="0" i="1"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marL="0" marR="0" lvl="0" indent="0" algn="ctr" defTabSz="1160374"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Imagen 33">
            <a:extLst>
              <a:ext uri="{FF2B5EF4-FFF2-40B4-BE49-F238E27FC236}">
                <a16:creationId xmlns:a16="http://schemas.microsoft.com/office/drawing/2014/main" id="{52722682-9BCE-592F-BE1E-7F477853FB59}"/>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5" name="Paralelogramo 34">
            <a:extLst>
              <a:ext uri="{FF2B5EF4-FFF2-40B4-BE49-F238E27FC236}">
                <a16:creationId xmlns:a16="http://schemas.microsoft.com/office/drawing/2014/main" id="{48DF2013-7971-6143-87A8-87142AFA0CAF}"/>
              </a:ext>
            </a:extLst>
          </p:cNvPr>
          <p:cNvSpPr/>
          <p:nvPr/>
        </p:nvSpPr>
        <p:spPr>
          <a:xfrm flipH="1">
            <a:off x="1633869"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160374"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1160374" rtl="0" eaLnBrk="1" fontAlgn="auto" latinLnBrk="0" hangingPunct="1">
              <a:lnSpc>
                <a:spcPct val="100000"/>
              </a:lnSpc>
              <a:spcBef>
                <a:spcPts val="0"/>
              </a:spcBef>
              <a:spcAft>
                <a:spcPts val="0"/>
              </a:spcAft>
              <a:buClrTx/>
              <a:buSzTx/>
              <a:buFontTx/>
              <a:buNone/>
              <a:tabLst/>
              <a:defRPr/>
            </a:pPr>
            <a:r>
              <a:rPr lang="pt-BR" sz="2400" b="1" dirty="0">
                <a:solidFill>
                  <a:prstClr val="white"/>
                </a:solidFill>
                <a:latin typeface="Arial Narrow" panose="020B0606020202030204" pitchFamily="34" charset="0"/>
              </a:rPr>
              <a:t>6</a:t>
            </a:r>
            <a:r>
              <a:rPr kumimoji="0" lang="pt-BR" sz="2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 </a:t>
            </a:r>
            <a:r>
              <a:rPr kumimoji="0" lang="es-MX"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Consideraciones Generales</a:t>
            </a:r>
          </a:p>
          <a:p>
            <a:pPr marL="0" marR="0" lvl="0" indent="0" algn="l" defTabSz="1160374"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5" name="CuadroTexto 4">
            <a:extLst>
              <a:ext uri="{FF2B5EF4-FFF2-40B4-BE49-F238E27FC236}">
                <a16:creationId xmlns:a16="http://schemas.microsoft.com/office/drawing/2014/main" id="{1E7E1E5A-A573-16E9-F617-1131FD8379BD}"/>
              </a:ext>
            </a:extLst>
          </p:cNvPr>
          <p:cNvSpPr txBox="1"/>
          <p:nvPr/>
        </p:nvSpPr>
        <p:spPr>
          <a:xfrm>
            <a:off x="774823" y="723686"/>
            <a:ext cx="11437357" cy="5940088"/>
          </a:xfrm>
          <a:prstGeom prst="rect">
            <a:avLst/>
          </a:prstGeom>
          <a:noFill/>
        </p:spPr>
        <p:txBody>
          <a:bodyPr wrap="square">
            <a:spAutoFit/>
          </a:bodyPr>
          <a:lstStyle/>
          <a:p>
            <a:pPr marL="635000" marR="0" lvl="0" indent="-457200" algn="just" defTabSz="1160374" rtl="0" eaLnBrk="1" fontAlgn="auto" latinLnBrk="0" hangingPunct="1">
              <a:lnSpc>
                <a:spcPct val="100000"/>
              </a:lnSpc>
              <a:spcBef>
                <a:spcPts val="0"/>
              </a:spcBef>
              <a:spcAft>
                <a:spcPts val="0"/>
              </a:spcAft>
              <a:buClrTx/>
              <a:buSzTx/>
              <a:buFontTx/>
              <a:buAutoNum type="arabicPeriod"/>
              <a:tabLst/>
              <a:defRPr/>
            </a:pPr>
            <a:r>
              <a:rPr kumimoji="0" lang="es-MX" sz="2000" b="0" i="0" u="none" strike="noStrike" kern="1200" cap="none" spc="0" normalizeH="0" baseline="0" noProof="0" dirty="0">
                <a:ln>
                  <a:noFill/>
                </a:ln>
                <a:solidFill>
                  <a:prstClr val="black"/>
                </a:solidFill>
                <a:effectLst/>
                <a:uLnTx/>
                <a:uFillTx/>
                <a:latin typeface="Calibri" panose="020F0502020204030204"/>
              </a:rPr>
              <a:t>Aumento de la  proyección de ingresos de la Estampilla Universidad Distrital Ley No. 1825 de 2017  en un  </a:t>
            </a:r>
            <a:r>
              <a:rPr lang="es-MX" sz="2000" dirty="0">
                <a:solidFill>
                  <a:prstClr val="black"/>
                </a:solidFill>
                <a:latin typeface="Calibri" panose="020F0502020204030204"/>
              </a:rPr>
              <a:t>49</a:t>
            </a:r>
            <a:r>
              <a:rPr kumimoji="0" lang="es-MX" sz="2000" b="0" i="0" u="none" strike="noStrike" kern="1200" cap="none" spc="0" normalizeH="0" baseline="0" noProof="0" dirty="0">
                <a:ln>
                  <a:noFill/>
                </a:ln>
                <a:solidFill>
                  <a:prstClr val="black"/>
                </a:solidFill>
                <a:effectLst/>
                <a:uLnTx/>
                <a:uFillTx/>
                <a:latin typeface="Calibri" panose="020F0502020204030204"/>
              </a:rPr>
              <a:t>% para la vigencia 2023 con</a:t>
            </a:r>
            <a:r>
              <a:rPr kumimoji="0" lang="es-MX" sz="2000" b="0" i="0" u="none" strike="noStrike" kern="1200" cap="none" spc="0" normalizeH="0" noProof="0" dirty="0">
                <a:ln>
                  <a:noFill/>
                </a:ln>
                <a:solidFill>
                  <a:prstClr val="black"/>
                </a:solidFill>
                <a:effectLst/>
                <a:uLnTx/>
                <a:uFillTx/>
                <a:latin typeface="Calibri" panose="020F0502020204030204"/>
              </a:rPr>
              <a:t> respecto al 2022</a:t>
            </a:r>
            <a:r>
              <a:rPr kumimoji="0" lang="es-MX" sz="2000" b="0" i="0" u="none" strike="noStrike" kern="1200" cap="none" spc="0" normalizeH="0" baseline="0" noProof="0" dirty="0">
                <a:ln>
                  <a:noFill/>
                </a:ln>
                <a:solidFill>
                  <a:prstClr val="black"/>
                </a:solidFill>
                <a:effectLst/>
                <a:uLnTx/>
                <a:uFillTx/>
                <a:latin typeface="Calibri" panose="020F0502020204030204"/>
              </a:rPr>
              <a:t>.</a:t>
            </a:r>
          </a:p>
          <a:p>
            <a:pPr marL="635000" marR="0" lvl="0" indent="-457200" algn="just" defTabSz="1160374" rtl="0" eaLnBrk="1" fontAlgn="auto" latinLnBrk="0" hangingPunct="1">
              <a:lnSpc>
                <a:spcPct val="100000"/>
              </a:lnSpc>
              <a:spcBef>
                <a:spcPts val="0"/>
              </a:spcBef>
              <a:spcAft>
                <a:spcPts val="0"/>
              </a:spcAft>
              <a:buClrTx/>
              <a:buSzTx/>
              <a:buFontTx/>
              <a:buAutoNum type="arabicPeriod"/>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a:endParaRPr>
          </a:p>
          <a:p>
            <a:pPr marL="635000" marR="0" lvl="0" indent="-457200" algn="just" defTabSz="1160374" rtl="0" eaLnBrk="1" fontAlgn="auto" latinLnBrk="0" hangingPunct="1">
              <a:lnSpc>
                <a:spcPct val="100000"/>
              </a:lnSpc>
              <a:spcBef>
                <a:spcPts val="0"/>
              </a:spcBef>
              <a:spcAft>
                <a:spcPts val="0"/>
              </a:spcAft>
              <a:buClrTx/>
              <a:buSzTx/>
              <a:buFontTx/>
              <a:buAutoNum type="arabicPeriod"/>
              <a:tabLst/>
              <a:defRPr/>
            </a:pPr>
            <a:r>
              <a:rPr kumimoji="0" lang="es-MX" sz="2000" b="0" i="0" u="none" strike="noStrike" kern="1200" cap="none" spc="0" normalizeH="0" baseline="0" noProof="0" dirty="0">
                <a:ln>
                  <a:noFill/>
                </a:ln>
                <a:solidFill>
                  <a:prstClr val="black"/>
                </a:solidFill>
                <a:effectLst/>
                <a:uLnTx/>
                <a:uFillTx/>
                <a:latin typeface="Calibri" panose="020F0502020204030204"/>
              </a:rPr>
              <a:t>La Universidad </a:t>
            </a:r>
            <a:r>
              <a:rPr lang="es-MX" sz="2000" dirty="0">
                <a:solidFill>
                  <a:prstClr val="black"/>
                </a:solidFill>
                <a:latin typeface="Calibri" panose="020F0502020204030204"/>
              </a:rPr>
              <a:t>durante la vigencias 2019 a 2022 tuvo un recaudo por fuente Plan de  Fomento a la Calidad por un valor de  $ 20.988.869.672, fuente que no estará en  la próxima vigencia. </a:t>
            </a:r>
          </a:p>
          <a:p>
            <a:pPr marL="635000" marR="0" lvl="0" indent="-457200" algn="just" defTabSz="1160374" rtl="0" eaLnBrk="1" fontAlgn="auto" latinLnBrk="0" hangingPunct="1">
              <a:lnSpc>
                <a:spcPct val="100000"/>
              </a:lnSpc>
              <a:spcBef>
                <a:spcPts val="0"/>
              </a:spcBef>
              <a:spcAft>
                <a:spcPts val="0"/>
              </a:spcAft>
              <a:buClrTx/>
              <a:buSzTx/>
              <a:buFontTx/>
              <a:buAutoNum type="arabicPeriod"/>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a:endParaRPr>
          </a:p>
          <a:p>
            <a:pPr marL="635000" marR="0" lvl="0" indent="-457200" algn="just" defTabSz="1160374" rtl="0" eaLnBrk="1" fontAlgn="auto" latinLnBrk="0" hangingPunct="1">
              <a:lnSpc>
                <a:spcPct val="100000"/>
              </a:lnSpc>
              <a:spcBef>
                <a:spcPts val="0"/>
              </a:spcBef>
              <a:spcAft>
                <a:spcPts val="0"/>
              </a:spcAft>
              <a:buClrTx/>
              <a:buSzTx/>
              <a:buFontTx/>
              <a:buAutoNum type="arabicPeriod"/>
              <a:tabLst/>
              <a:defRPr/>
            </a:pPr>
            <a:endParaRPr lang="es-MX" sz="2000" dirty="0">
              <a:solidFill>
                <a:prstClr val="black"/>
              </a:solidFill>
              <a:latin typeface="Calibri" panose="020F0502020204030204"/>
            </a:endParaRPr>
          </a:p>
          <a:p>
            <a:pPr marL="635000" marR="0" lvl="0" indent="-457200" algn="just" defTabSz="1160374" rtl="0" eaLnBrk="1" fontAlgn="auto" latinLnBrk="0" hangingPunct="1">
              <a:lnSpc>
                <a:spcPct val="100000"/>
              </a:lnSpc>
              <a:spcBef>
                <a:spcPts val="0"/>
              </a:spcBef>
              <a:spcAft>
                <a:spcPts val="0"/>
              </a:spcAft>
              <a:buClrTx/>
              <a:buSzTx/>
              <a:buFontTx/>
              <a:buAutoNum type="arabicPeriod"/>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a:endParaRPr>
          </a:p>
          <a:p>
            <a:pPr marL="635000" marR="0" lvl="0" indent="-457200" algn="just" defTabSz="1160374" rtl="0" eaLnBrk="1" fontAlgn="auto" latinLnBrk="0" hangingPunct="1">
              <a:lnSpc>
                <a:spcPct val="100000"/>
              </a:lnSpc>
              <a:spcBef>
                <a:spcPts val="0"/>
              </a:spcBef>
              <a:spcAft>
                <a:spcPts val="0"/>
              </a:spcAft>
              <a:buClrTx/>
              <a:buSzTx/>
              <a:buFontTx/>
              <a:buAutoNum type="arabicPeriod"/>
              <a:tabLst/>
              <a:defRPr/>
            </a:pPr>
            <a:endParaRPr lang="es-MX" sz="2000" dirty="0">
              <a:solidFill>
                <a:prstClr val="black"/>
              </a:solidFill>
              <a:latin typeface="Calibri" panose="020F0502020204030204"/>
            </a:endParaRPr>
          </a:p>
          <a:p>
            <a:pPr marL="635000" marR="0" lvl="0" indent="-457200" algn="just" defTabSz="1160374" rtl="0" eaLnBrk="1" fontAlgn="auto" latinLnBrk="0" hangingPunct="1">
              <a:lnSpc>
                <a:spcPct val="100000"/>
              </a:lnSpc>
              <a:spcBef>
                <a:spcPts val="0"/>
              </a:spcBef>
              <a:spcAft>
                <a:spcPts val="0"/>
              </a:spcAft>
              <a:buClrTx/>
              <a:buSzTx/>
              <a:buFontTx/>
              <a:buAutoNum type="arabicPeriod"/>
              <a:tabLst/>
              <a:defRPr/>
            </a:pPr>
            <a:endParaRPr lang="es-MX" sz="2000" dirty="0">
              <a:solidFill>
                <a:prstClr val="black"/>
              </a:solidFill>
              <a:latin typeface="Calibri" panose="020F0502020204030204"/>
            </a:endParaRPr>
          </a:p>
          <a:p>
            <a:pPr marL="177800" marR="0" lvl="0" algn="just" defTabSz="1160374" rtl="0" eaLnBrk="1" fontAlgn="auto" latinLnBrk="0" hangingPunct="1">
              <a:lnSpc>
                <a:spcPct val="100000"/>
              </a:lnSpc>
              <a:spcBef>
                <a:spcPts val="0"/>
              </a:spcBef>
              <a:spcAft>
                <a:spcPts val="0"/>
              </a:spcAft>
              <a:buClrTx/>
              <a:buSzTx/>
              <a:tabLst/>
              <a:defRPr/>
            </a:pPr>
            <a:endParaRPr lang="es-MX" sz="2000" dirty="0">
              <a:solidFill>
                <a:prstClr val="black"/>
              </a:solidFill>
              <a:latin typeface="Calibri" panose="020F0502020204030204"/>
            </a:endParaRPr>
          </a:p>
          <a:p>
            <a:pPr marL="635000" lvl="0" indent="-457200" algn="just">
              <a:buFont typeface="+mj-lt"/>
              <a:buAutoNum type="arabicPeriod" startAt="3"/>
              <a:defRPr/>
            </a:pPr>
            <a:r>
              <a:rPr lang="es-MX" sz="2000" dirty="0">
                <a:solidFill>
                  <a:prstClr val="black"/>
                </a:solidFill>
                <a:latin typeface="Calibri" panose="020F0502020204030204"/>
              </a:rPr>
              <a:t>Teniendo en cuenta el incremento de recaudo de la Estampilla UD Ley No. 1825, para la vigencia 2023 se programa el  proyecto Ensueño 7894 con  recursos por un monto de$</a:t>
            </a:r>
            <a:r>
              <a:rPr lang="es-CO" sz="2000" dirty="0"/>
              <a:t>2.068.481.000, </a:t>
            </a:r>
          </a:p>
          <a:p>
            <a:pPr marL="635000" lvl="0" indent="-457200" algn="just">
              <a:buFontTx/>
              <a:buAutoNum type="arabicPeriod" startAt="3"/>
              <a:defRPr/>
            </a:pPr>
            <a:endParaRPr lang="es-CO" sz="2000" dirty="0"/>
          </a:p>
          <a:p>
            <a:pPr marL="635000" lvl="0" indent="-457200" algn="just">
              <a:buFontTx/>
              <a:buAutoNum type="arabicPeriod" startAt="3"/>
              <a:defRPr/>
            </a:pPr>
            <a:r>
              <a:rPr lang="es-CO" sz="2000" dirty="0">
                <a:solidFill>
                  <a:prstClr val="black"/>
                </a:solidFill>
              </a:rPr>
              <a:t>Los proyectos de Inversión que cuentan con el 100% de la financiación de sus necesidades planteadas en los planes de acción para la vigencia 2023, como consecuencia del incremento en la asignación de la fuente estampilla UD, y debido a que su destinación % lo permite son: -7875 Fortalecimiento y promoción de la investigación y desarrollo científico.7900 Implementación y establecimiento de la gobernanza entre los diferentes servicios TI.</a:t>
            </a:r>
            <a:endParaRPr kumimoji="0" lang="es-MX"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a 1"/>
          <p:cNvGraphicFramePr>
            <a:graphicFrameLocks noGrp="1"/>
          </p:cNvGraphicFramePr>
          <p:nvPr>
            <p:extLst>
              <p:ext uri="{D42A27DB-BD31-4B8C-83A1-F6EECF244321}">
                <p14:modId xmlns:p14="http://schemas.microsoft.com/office/powerpoint/2010/main" val="2549912372"/>
              </p:ext>
            </p:extLst>
          </p:nvPr>
        </p:nvGraphicFramePr>
        <p:xfrm>
          <a:off x="4736075" y="2534044"/>
          <a:ext cx="3514851" cy="1337310"/>
        </p:xfrm>
        <a:graphic>
          <a:graphicData uri="http://schemas.openxmlformats.org/drawingml/2006/table">
            <a:tbl>
              <a:tblPr>
                <a:tableStyleId>{5C22544A-7EE6-4342-B048-85BDC9FD1C3A}</a:tableStyleId>
              </a:tblPr>
              <a:tblGrid>
                <a:gridCol w="1485149">
                  <a:extLst>
                    <a:ext uri="{9D8B030D-6E8A-4147-A177-3AD203B41FA5}">
                      <a16:colId xmlns:a16="http://schemas.microsoft.com/office/drawing/2014/main" val="2252173898"/>
                    </a:ext>
                  </a:extLst>
                </a:gridCol>
                <a:gridCol w="2029702">
                  <a:extLst>
                    <a:ext uri="{9D8B030D-6E8A-4147-A177-3AD203B41FA5}">
                      <a16:colId xmlns:a16="http://schemas.microsoft.com/office/drawing/2014/main" val="532156933"/>
                    </a:ext>
                  </a:extLst>
                </a:gridCol>
              </a:tblGrid>
              <a:tr h="199212">
                <a:tc>
                  <a:txBody>
                    <a:bodyPr/>
                    <a:lstStyle/>
                    <a:p>
                      <a:pPr algn="ctr" fontAlgn="b"/>
                      <a:r>
                        <a:rPr lang="es-CO" sz="1400" u="none" strike="noStrike" dirty="0">
                          <a:solidFill>
                            <a:schemeClr val="bg1"/>
                          </a:solidFill>
                          <a:effectLst/>
                        </a:rPr>
                        <a:t>AÑO</a:t>
                      </a:r>
                      <a:endParaRPr lang="es-CO" sz="1400" b="0" i="0" u="none" strike="noStrike" dirty="0">
                        <a:solidFill>
                          <a:schemeClr val="bg1"/>
                        </a:solidFill>
                        <a:effectLst/>
                        <a:latin typeface="Calibri" panose="020F0502020204030204" pitchFamily="34" charset="0"/>
                      </a:endParaRPr>
                    </a:p>
                  </a:txBody>
                  <a:tcPr marL="9525" marR="9525" marT="9525" marB="0" anchor="b">
                    <a:solidFill>
                      <a:schemeClr val="accent1">
                        <a:lumMod val="75000"/>
                      </a:schemeClr>
                    </a:solidFill>
                  </a:tcPr>
                </a:tc>
                <a:tc>
                  <a:txBody>
                    <a:bodyPr/>
                    <a:lstStyle/>
                    <a:p>
                      <a:pPr algn="ctr" fontAlgn="b"/>
                      <a:r>
                        <a:rPr lang="es-CO" sz="1400" u="none" strike="noStrike" dirty="0">
                          <a:solidFill>
                            <a:schemeClr val="bg1"/>
                          </a:solidFill>
                          <a:effectLst/>
                        </a:rPr>
                        <a:t>VALOR</a:t>
                      </a:r>
                      <a:endParaRPr lang="es-CO" sz="1400" b="0" i="0" u="none" strike="noStrike" dirty="0">
                        <a:solidFill>
                          <a:schemeClr val="bg1"/>
                        </a:solidFill>
                        <a:effectLst/>
                        <a:latin typeface="Calibri" panose="020F0502020204030204" pitchFamily="34" charset="0"/>
                      </a:endParaRPr>
                    </a:p>
                  </a:txBody>
                  <a:tcPr marL="9525" marR="9525" marT="9525" marB="0" anchor="b">
                    <a:solidFill>
                      <a:schemeClr val="accent1">
                        <a:lumMod val="75000"/>
                      </a:schemeClr>
                    </a:solidFill>
                  </a:tcPr>
                </a:tc>
                <a:extLst>
                  <a:ext uri="{0D108BD9-81ED-4DB2-BD59-A6C34878D82A}">
                    <a16:rowId xmlns:a16="http://schemas.microsoft.com/office/drawing/2014/main" val="1705852444"/>
                  </a:ext>
                </a:extLst>
              </a:tr>
              <a:tr h="199212">
                <a:tc>
                  <a:txBody>
                    <a:bodyPr/>
                    <a:lstStyle/>
                    <a:p>
                      <a:pPr algn="ctr" fontAlgn="b"/>
                      <a:r>
                        <a:rPr lang="es-CO" sz="1400" u="none" strike="noStrike" dirty="0">
                          <a:effectLst/>
                        </a:rPr>
                        <a:t>2019</a:t>
                      </a:r>
                      <a:endParaRPr lang="es-CO"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400" u="none" strike="noStrike" dirty="0">
                          <a:effectLst/>
                        </a:rPr>
                        <a:t>      2.175.512.687 </a:t>
                      </a:r>
                      <a:endParaRPr lang="es-CO" sz="14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144588149"/>
                  </a:ext>
                </a:extLst>
              </a:tr>
              <a:tr h="199212">
                <a:tc>
                  <a:txBody>
                    <a:bodyPr/>
                    <a:lstStyle/>
                    <a:p>
                      <a:pPr algn="ctr" fontAlgn="b"/>
                      <a:r>
                        <a:rPr lang="es-CO" sz="1400" u="none" strike="noStrike">
                          <a:effectLst/>
                        </a:rPr>
                        <a:t>2020</a:t>
                      </a:r>
                      <a:endParaRPr lang="es-CO" sz="14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400" u="none" strike="noStrike" dirty="0">
                          <a:effectLst/>
                        </a:rPr>
                        <a:t>      4.892.471.637 </a:t>
                      </a:r>
                      <a:endParaRPr lang="es-CO" sz="14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633944926"/>
                  </a:ext>
                </a:extLst>
              </a:tr>
              <a:tr h="199212">
                <a:tc>
                  <a:txBody>
                    <a:bodyPr/>
                    <a:lstStyle/>
                    <a:p>
                      <a:pPr algn="ctr" fontAlgn="b"/>
                      <a:r>
                        <a:rPr lang="es-CO" sz="1400" u="none" strike="noStrike" dirty="0">
                          <a:effectLst/>
                        </a:rPr>
                        <a:t>2021</a:t>
                      </a:r>
                      <a:endParaRPr lang="es-CO"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400" u="none" strike="noStrike" dirty="0">
                          <a:effectLst/>
                        </a:rPr>
                        <a:t>      6.206.067.511 </a:t>
                      </a:r>
                      <a:endParaRPr lang="es-CO" sz="14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7261758"/>
                  </a:ext>
                </a:extLst>
              </a:tr>
              <a:tr h="199212">
                <a:tc>
                  <a:txBody>
                    <a:bodyPr/>
                    <a:lstStyle/>
                    <a:p>
                      <a:pPr algn="ctr" fontAlgn="b"/>
                      <a:r>
                        <a:rPr lang="es-CO" sz="1400" u="none" strike="noStrike" dirty="0">
                          <a:effectLst/>
                        </a:rPr>
                        <a:t>2022</a:t>
                      </a:r>
                      <a:endParaRPr lang="es-CO"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400" u="none" strike="noStrike" dirty="0">
                          <a:effectLst/>
                        </a:rPr>
                        <a:t>      7.714.817.837 </a:t>
                      </a:r>
                      <a:endParaRPr lang="es-CO" sz="14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601858445"/>
                  </a:ext>
                </a:extLst>
              </a:tr>
              <a:tr h="199212">
                <a:tc>
                  <a:txBody>
                    <a:bodyPr/>
                    <a:lstStyle/>
                    <a:p>
                      <a:pPr algn="ctr" fontAlgn="b"/>
                      <a:r>
                        <a:rPr lang="es-CO" sz="1400" u="none" strike="noStrike" dirty="0">
                          <a:effectLst/>
                        </a:rPr>
                        <a:t>TOTAL </a:t>
                      </a:r>
                      <a:endParaRPr lang="es-CO"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400" u="none" strike="noStrike" dirty="0">
                          <a:effectLst/>
                        </a:rPr>
                        <a:t>    20.988.869.672 </a:t>
                      </a:r>
                      <a:endParaRPr lang="es-CO" sz="14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536761614"/>
                  </a:ext>
                </a:extLst>
              </a:tr>
            </a:tbl>
          </a:graphicData>
        </a:graphic>
      </p:graphicFrame>
    </p:spTree>
    <p:extLst>
      <p:ext uri="{BB962C8B-B14F-4D97-AF65-F5344CB8AC3E}">
        <p14:creationId xmlns:p14="http://schemas.microsoft.com/office/powerpoint/2010/main" val="395809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8383"/>
            <a:ext cx="13270690" cy="7022988"/>
            <a:chOff x="0" y="-1441"/>
            <a:chExt cx="9133609" cy="6859441"/>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546" y="-1441"/>
              <a:ext cx="4774063" cy="6858000"/>
            </a:xfrm>
            <a:prstGeom prst="rect">
              <a:avLst/>
            </a:prstGeom>
          </p:spPr>
        </p:pic>
        <p:sp>
          <p:nvSpPr>
            <p:cNvPr id="15" name="Rectangle 14"/>
            <p:cNvSpPr/>
            <p:nvPr/>
          </p:nvSpPr>
          <p:spPr>
            <a:xfrm>
              <a:off x="0" y="0"/>
              <a:ext cx="6115050" cy="6858000"/>
            </a:xfrm>
            <a:prstGeom prst="rect">
              <a:avLst/>
            </a:prstGeom>
            <a:gradFill flip="none" rotWithShape="1">
              <a:gsLst>
                <a:gs pos="42000">
                  <a:schemeClr val="accent1">
                    <a:lumMod val="5000"/>
                    <a:lumOff val="95000"/>
                    <a:alpha val="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Footer Placeholder 3"/>
          <p:cNvSpPr>
            <a:spLocks noGrp="1"/>
          </p:cNvSpPr>
          <p:nvPr>
            <p:ph type="ftr" sz="quarter" idx="11"/>
          </p:nvPr>
        </p:nvSpPr>
        <p:spPr>
          <a:xfrm>
            <a:off x="4400918" y="6697378"/>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sp>
        <p:nvSpPr>
          <p:cNvPr id="3" name="Rectángulo 2"/>
          <p:cNvSpPr/>
          <p:nvPr/>
        </p:nvSpPr>
        <p:spPr>
          <a:xfrm>
            <a:off x="446299" y="4713301"/>
            <a:ext cx="11596594" cy="501892"/>
          </a:xfrm>
          <a:prstGeom prst="rect">
            <a:avLst/>
          </a:prstGeom>
        </p:spPr>
        <p:txBody>
          <a:bodyPr wrap="square" lIns="116037" tIns="58019" rIns="116037" bIns="58019">
            <a:spAutoFit/>
          </a:bodyPr>
          <a:lstStyle/>
          <a:p>
            <a:pPr algn="ctr"/>
            <a:r>
              <a:rPr lang="es-CO" sz="2500" dirty="0"/>
              <a:t> </a:t>
            </a:r>
          </a:p>
        </p:txBody>
      </p:sp>
      <p:sp>
        <p:nvSpPr>
          <p:cNvPr id="2" name="Marcador de número de diapositiva 1">
            <a:extLst>
              <a:ext uri="{FF2B5EF4-FFF2-40B4-BE49-F238E27FC236}">
                <a16:creationId xmlns:a16="http://schemas.microsoft.com/office/drawing/2014/main" id="{B7B9B222-1F91-4039-9106-6A40320C1992}"/>
              </a:ext>
            </a:extLst>
          </p:cNvPr>
          <p:cNvSpPr>
            <a:spLocks noGrp="1"/>
          </p:cNvSpPr>
          <p:nvPr>
            <p:ph type="sldNum" sz="quarter" idx="12"/>
          </p:nvPr>
        </p:nvSpPr>
        <p:spPr/>
        <p:txBody>
          <a:bodyPr/>
          <a:lstStyle/>
          <a:p>
            <a:fld id="{B932825C-A7B8-483F-B1CB-5A93A4AE4C46}" type="slidenum">
              <a:rPr lang="es-CO" smtClean="0"/>
              <a:t>26</a:t>
            </a:fld>
            <a:endParaRPr lang="es-CO"/>
          </a:p>
        </p:txBody>
      </p:sp>
      <p:pic>
        <p:nvPicPr>
          <p:cNvPr id="5" name="Imagen 1">
            <a:extLst>
              <a:ext uri="{FF2B5EF4-FFF2-40B4-BE49-F238E27FC236}">
                <a16:creationId xmlns:a16="http://schemas.microsoft.com/office/drawing/2014/main" id="{81A06B03-5DDC-A5BF-A62C-79B6FF3444B3}"/>
              </a:ext>
            </a:extLst>
          </p:cNvPr>
          <p:cNvPicPr>
            <a:picLocks noChangeAspect="1"/>
          </p:cNvPicPr>
          <p:nvPr/>
        </p:nvPicPr>
        <p:blipFill rotWithShape="1">
          <a:blip r:embed="rId4"/>
          <a:srcRect l="12766" t="14094"/>
          <a:stretch/>
        </p:blipFill>
        <p:spPr>
          <a:xfrm>
            <a:off x="0" y="-1"/>
            <a:ext cx="1583140" cy="1161440"/>
          </a:xfrm>
          <a:prstGeom prst="rect">
            <a:avLst/>
          </a:prstGeom>
        </p:spPr>
      </p:pic>
      <p:sp>
        <p:nvSpPr>
          <p:cNvPr id="8" name="Paralelogramo 7">
            <a:extLst>
              <a:ext uri="{FF2B5EF4-FFF2-40B4-BE49-F238E27FC236}">
                <a16:creationId xmlns:a16="http://schemas.microsoft.com/office/drawing/2014/main" id="{7369E14B-3738-0842-4C96-C2917911B681}"/>
              </a:ext>
            </a:extLst>
          </p:cNvPr>
          <p:cNvSpPr/>
          <p:nvPr/>
        </p:nvSpPr>
        <p:spPr>
          <a:xfrm flipH="1">
            <a:off x="2074140" y="0"/>
            <a:ext cx="8744019" cy="583096"/>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6. </a:t>
            </a:r>
            <a:r>
              <a:rPr lang="es-MX" sz="2400" b="1" dirty="0">
                <a:solidFill>
                  <a:schemeClr val="bg1"/>
                </a:solidFill>
                <a:latin typeface="Arial Narrow" panose="020B0606020202030204" pitchFamily="34" charset="0"/>
              </a:rPr>
              <a:t>Presupuesto de Inversión – Fuentes de Financiación</a:t>
            </a:r>
          </a:p>
          <a:p>
            <a:endParaRPr lang="pt-BR" sz="2000" b="1" dirty="0">
              <a:solidFill>
                <a:schemeClr val="bg1"/>
              </a:solidFill>
              <a:latin typeface="Arial Narrow" panose="020B0606020202030204" pitchFamily="34" charset="0"/>
            </a:endParaRPr>
          </a:p>
        </p:txBody>
      </p:sp>
      <p:graphicFrame>
        <p:nvGraphicFramePr>
          <p:cNvPr id="16" name="Gráfico 15">
            <a:extLst>
              <a:ext uri="{FF2B5EF4-FFF2-40B4-BE49-F238E27FC236}">
                <a16:creationId xmlns:a16="http://schemas.microsoft.com/office/drawing/2014/main" id="{C1E36CE9-10C3-4B8B-BDAA-2512AAEEABFE}"/>
              </a:ext>
            </a:extLst>
          </p:cNvPr>
          <p:cNvGraphicFramePr>
            <a:graphicFrameLocks/>
          </p:cNvGraphicFramePr>
          <p:nvPr/>
        </p:nvGraphicFramePr>
        <p:xfrm>
          <a:off x="6310548" y="1866422"/>
          <a:ext cx="7064628" cy="3795566"/>
        </p:xfrm>
        <a:graphic>
          <a:graphicData uri="http://schemas.openxmlformats.org/drawingml/2006/chart">
            <c:chart xmlns:c="http://schemas.openxmlformats.org/drawingml/2006/chart" xmlns:r="http://schemas.openxmlformats.org/officeDocument/2006/relationships" r:id="rId5"/>
          </a:graphicData>
        </a:graphic>
      </p:graphicFrame>
      <p:sp>
        <p:nvSpPr>
          <p:cNvPr id="27" name="10 Rectángulo redondeado">
            <a:extLst>
              <a:ext uri="{FF2B5EF4-FFF2-40B4-BE49-F238E27FC236}">
                <a16:creationId xmlns:a16="http://schemas.microsoft.com/office/drawing/2014/main" id="{08A9BA21-3BAA-414D-8D05-CFE8286776A9}"/>
              </a:ext>
            </a:extLst>
          </p:cNvPr>
          <p:cNvSpPr/>
          <p:nvPr/>
        </p:nvSpPr>
        <p:spPr>
          <a:xfrm>
            <a:off x="1401666" y="5916610"/>
            <a:ext cx="2704848" cy="930220"/>
          </a:xfrm>
          <a:prstGeom prst="roundRect">
            <a:avLst>
              <a:gd name="adj" fmla="val 302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CO" sz="1800" b="1" dirty="0">
                <a:latin typeface="Cambria" panose="02040503050406030204" pitchFamily="18" charset="0"/>
              </a:rPr>
              <a:t>$31.200.346.000 PRESUPUESTO TOTAL 2023</a:t>
            </a:r>
          </a:p>
        </p:txBody>
      </p:sp>
      <p:graphicFrame>
        <p:nvGraphicFramePr>
          <p:cNvPr id="28" name="Gráfico 27"/>
          <p:cNvGraphicFramePr>
            <a:graphicFrameLocks/>
          </p:cNvGraphicFramePr>
          <p:nvPr>
            <p:extLst>
              <p:ext uri="{D42A27DB-BD31-4B8C-83A1-F6EECF244321}">
                <p14:modId xmlns:p14="http://schemas.microsoft.com/office/powerpoint/2010/main" val="2800057749"/>
              </p:ext>
            </p:extLst>
          </p:nvPr>
        </p:nvGraphicFramePr>
        <p:xfrm>
          <a:off x="-588808" y="1311064"/>
          <a:ext cx="6733592" cy="49210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41244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400918" y="6697378"/>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sp>
        <p:nvSpPr>
          <p:cNvPr id="3" name="Rectángulo 2"/>
          <p:cNvSpPr/>
          <p:nvPr/>
        </p:nvSpPr>
        <p:spPr>
          <a:xfrm>
            <a:off x="446299" y="4713301"/>
            <a:ext cx="11596594" cy="501892"/>
          </a:xfrm>
          <a:prstGeom prst="rect">
            <a:avLst/>
          </a:prstGeom>
        </p:spPr>
        <p:txBody>
          <a:bodyPr wrap="square" lIns="116037" tIns="58019" rIns="116037" bIns="58019">
            <a:spAutoFit/>
          </a:bodyPr>
          <a:lstStyle/>
          <a:p>
            <a:pPr algn="ctr"/>
            <a:r>
              <a:rPr lang="es-CO" sz="2500" dirty="0"/>
              <a:t> </a:t>
            </a:r>
          </a:p>
        </p:txBody>
      </p:sp>
      <p:sp>
        <p:nvSpPr>
          <p:cNvPr id="2" name="Marcador de número de diapositiva 1">
            <a:extLst>
              <a:ext uri="{FF2B5EF4-FFF2-40B4-BE49-F238E27FC236}">
                <a16:creationId xmlns:a16="http://schemas.microsoft.com/office/drawing/2014/main" id="{B7B9B222-1F91-4039-9106-6A40320C1992}"/>
              </a:ext>
            </a:extLst>
          </p:cNvPr>
          <p:cNvSpPr>
            <a:spLocks noGrp="1"/>
          </p:cNvSpPr>
          <p:nvPr>
            <p:ph type="sldNum" sz="quarter" idx="12"/>
          </p:nvPr>
        </p:nvSpPr>
        <p:spPr/>
        <p:txBody>
          <a:bodyPr/>
          <a:lstStyle/>
          <a:p>
            <a:fld id="{B932825C-A7B8-483F-B1CB-5A93A4AE4C46}" type="slidenum">
              <a:rPr lang="es-CO" smtClean="0"/>
              <a:t>27</a:t>
            </a:fld>
            <a:endParaRPr lang="es-CO"/>
          </a:p>
        </p:txBody>
      </p:sp>
      <p:pic>
        <p:nvPicPr>
          <p:cNvPr id="5" name="Imagen 1">
            <a:extLst>
              <a:ext uri="{FF2B5EF4-FFF2-40B4-BE49-F238E27FC236}">
                <a16:creationId xmlns:a16="http://schemas.microsoft.com/office/drawing/2014/main" id="{81A06B03-5DDC-A5BF-A62C-79B6FF3444B3}"/>
              </a:ext>
            </a:extLst>
          </p:cNvPr>
          <p:cNvPicPr>
            <a:picLocks noChangeAspect="1"/>
          </p:cNvPicPr>
          <p:nvPr/>
        </p:nvPicPr>
        <p:blipFill rotWithShape="1">
          <a:blip r:embed="rId3"/>
          <a:srcRect l="12766" t="14094"/>
          <a:stretch/>
        </p:blipFill>
        <p:spPr>
          <a:xfrm>
            <a:off x="0" y="-1"/>
            <a:ext cx="1583140" cy="1161440"/>
          </a:xfrm>
          <a:prstGeom prst="rect">
            <a:avLst/>
          </a:prstGeom>
        </p:spPr>
      </p:pic>
      <p:sp>
        <p:nvSpPr>
          <p:cNvPr id="8" name="Paralelogramo 7">
            <a:extLst>
              <a:ext uri="{FF2B5EF4-FFF2-40B4-BE49-F238E27FC236}">
                <a16:creationId xmlns:a16="http://schemas.microsoft.com/office/drawing/2014/main" id="{7369E14B-3738-0842-4C96-C2917911B681}"/>
              </a:ext>
            </a:extLst>
          </p:cNvPr>
          <p:cNvSpPr/>
          <p:nvPr/>
        </p:nvSpPr>
        <p:spPr>
          <a:xfrm flipH="1">
            <a:off x="1192694" y="0"/>
            <a:ext cx="11410122" cy="583096"/>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6. </a:t>
            </a:r>
            <a:r>
              <a:rPr lang="es-MX" sz="2400" b="1" dirty="0">
                <a:solidFill>
                  <a:schemeClr val="bg1"/>
                </a:solidFill>
                <a:latin typeface="Arial Narrow" panose="020B0606020202030204" pitchFamily="34" charset="0"/>
              </a:rPr>
              <a:t>Distribución fuentes de financiación - Fuente Estampilla UD – </a:t>
            </a:r>
            <a:r>
              <a:rPr lang="es-MX" sz="2400" b="1" dirty="0" err="1">
                <a:solidFill>
                  <a:schemeClr val="bg1"/>
                </a:solidFill>
                <a:latin typeface="Arial Narrow" panose="020B0606020202030204" pitchFamily="34" charset="0"/>
              </a:rPr>
              <a:t>ProUnal</a:t>
            </a:r>
            <a:r>
              <a:rPr lang="es-MX" sz="2400" b="1" dirty="0">
                <a:solidFill>
                  <a:schemeClr val="bg1"/>
                </a:solidFill>
                <a:latin typeface="Arial Narrow" panose="020B0606020202030204" pitchFamily="34" charset="0"/>
              </a:rPr>
              <a:t> </a:t>
            </a:r>
          </a:p>
          <a:p>
            <a:endParaRPr lang="pt-BR" sz="2000" b="1" dirty="0">
              <a:solidFill>
                <a:schemeClr val="bg1"/>
              </a:solidFill>
              <a:latin typeface="Arial Narrow" panose="020B0606020202030204" pitchFamily="34" charset="0"/>
            </a:endParaRPr>
          </a:p>
        </p:txBody>
      </p:sp>
      <p:sp>
        <p:nvSpPr>
          <p:cNvPr id="24" name="10 Rectángulo redondeado">
            <a:extLst>
              <a:ext uri="{FF2B5EF4-FFF2-40B4-BE49-F238E27FC236}">
                <a16:creationId xmlns:a16="http://schemas.microsoft.com/office/drawing/2014/main" id="{08A9BA21-3BAA-414D-8D05-CFE8286776A9}"/>
              </a:ext>
            </a:extLst>
          </p:cNvPr>
          <p:cNvSpPr/>
          <p:nvPr/>
        </p:nvSpPr>
        <p:spPr>
          <a:xfrm>
            <a:off x="9932584" y="760916"/>
            <a:ext cx="2704848" cy="930220"/>
          </a:xfrm>
          <a:prstGeom prst="roundRect">
            <a:avLst>
              <a:gd name="adj" fmla="val 302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CO" sz="1800" b="1" dirty="0">
                <a:latin typeface="Cambria" panose="02040503050406030204" pitchFamily="18" charset="0"/>
              </a:rPr>
              <a:t>$31.200.346.000 PRESUPUESTO TOTAL 2023</a:t>
            </a:r>
          </a:p>
        </p:txBody>
      </p:sp>
      <p:graphicFrame>
        <p:nvGraphicFramePr>
          <p:cNvPr id="10" name="Tabla 9">
            <a:extLst>
              <a:ext uri="{FF2B5EF4-FFF2-40B4-BE49-F238E27FC236}">
                <a16:creationId xmlns:a16="http://schemas.microsoft.com/office/drawing/2014/main" id="{0B7A55F9-7E55-40D0-96F2-9E8851CEC538}"/>
              </a:ext>
            </a:extLst>
          </p:cNvPr>
          <p:cNvGraphicFramePr>
            <a:graphicFrameLocks noGrp="1"/>
          </p:cNvGraphicFramePr>
          <p:nvPr/>
        </p:nvGraphicFramePr>
        <p:xfrm>
          <a:off x="241259" y="1923507"/>
          <a:ext cx="12795688" cy="2206379"/>
        </p:xfrm>
        <a:graphic>
          <a:graphicData uri="http://schemas.openxmlformats.org/drawingml/2006/table">
            <a:tbl>
              <a:tblPr>
                <a:tableStyleId>{5C22544A-7EE6-4342-B048-85BDC9FD1C3A}</a:tableStyleId>
              </a:tblPr>
              <a:tblGrid>
                <a:gridCol w="2503701">
                  <a:extLst>
                    <a:ext uri="{9D8B030D-6E8A-4147-A177-3AD203B41FA5}">
                      <a16:colId xmlns:a16="http://schemas.microsoft.com/office/drawing/2014/main" val="4122222210"/>
                    </a:ext>
                  </a:extLst>
                </a:gridCol>
                <a:gridCol w="1001176">
                  <a:extLst>
                    <a:ext uri="{9D8B030D-6E8A-4147-A177-3AD203B41FA5}">
                      <a16:colId xmlns:a16="http://schemas.microsoft.com/office/drawing/2014/main" val="2797778099"/>
                    </a:ext>
                  </a:extLst>
                </a:gridCol>
                <a:gridCol w="1328835">
                  <a:extLst>
                    <a:ext uri="{9D8B030D-6E8A-4147-A177-3AD203B41FA5}">
                      <a16:colId xmlns:a16="http://schemas.microsoft.com/office/drawing/2014/main" val="275290360"/>
                    </a:ext>
                  </a:extLst>
                </a:gridCol>
                <a:gridCol w="791840">
                  <a:extLst>
                    <a:ext uri="{9D8B030D-6E8A-4147-A177-3AD203B41FA5}">
                      <a16:colId xmlns:a16="http://schemas.microsoft.com/office/drawing/2014/main" val="824664594"/>
                    </a:ext>
                  </a:extLst>
                </a:gridCol>
                <a:gridCol w="7170136">
                  <a:extLst>
                    <a:ext uri="{9D8B030D-6E8A-4147-A177-3AD203B41FA5}">
                      <a16:colId xmlns:a16="http://schemas.microsoft.com/office/drawing/2014/main" val="995751175"/>
                    </a:ext>
                  </a:extLst>
                </a:gridCol>
              </a:tblGrid>
              <a:tr h="288000">
                <a:tc>
                  <a:txBody>
                    <a:bodyPr/>
                    <a:lstStyle/>
                    <a:p>
                      <a:pPr algn="ctr" fontAlgn="ctr"/>
                      <a:r>
                        <a:rPr lang="es-ES" sz="1400" b="1" i="0" u="none" strike="noStrike" kern="1200" dirty="0">
                          <a:solidFill>
                            <a:srgbClr val="000000"/>
                          </a:solidFill>
                          <a:effectLst/>
                          <a:latin typeface="Calibri" panose="020F0502020204030204" pitchFamily="34" charset="0"/>
                          <a:ea typeface="+mn-ea"/>
                          <a:cs typeface="+mn-cs"/>
                        </a:rPr>
                        <a:t>Fuente de ingreso 2023</a:t>
                      </a:r>
                      <a:endParaRPr lang="es-CO" sz="14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gridSpan="2">
                  <a:txBody>
                    <a:bodyPr/>
                    <a:lstStyle/>
                    <a:p>
                      <a:pPr algn="ctr" fontAlgn="ctr"/>
                      <a:r>
                        <a:rPr lang="es-ES" sz="1400" b="1" i="0" u="none" strike="noStrike" kern="1200" dirty="0">
                          <a:solidFill>
                            <a:srgbClr val="000000"/>
                          </a:solidFill>
                          <a:effectLst/>
                          <a:latin typeface="Calibri" panose="020F0502020204030204" pitchFamily="34" charset="0"/>
                          <a:ea typeface="+mn-ea"/>
                          <a:cs typeface="+mn-cs"/>
                        </a:rPr>
                        <a:t>Proyección Ingreso otorgado por SHD</a:t>
                      </a:r>
                      <a:endParaRPr lang="es-CO" sz="14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11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lumMod val="20000"/>
                        <a:lumOff val="80000"/>
                      </a:schemeClr>
                    </a:solidFill>
                  </a:tcPr>
                </a:tc>
                <a:tc gridSpan="2">
                  <a:txBody>
                    <a:bodyPr/>
                    <a:lstStyle/>
                    <a:p>
                      <a:pPr algn="ctr"/>
                      <a:r>
                        <a:rPr lang="es-CO" sz="1400" b="1" i="0" u="none" strike="noStrike" kern="1200" dirty="0">
                          <a:solidFill>
                            <a:srgbClr val="000000"/>
                          </a:solidFill>
                          <a:effectLst/>
                          <a:latin typeface="Calibri" panose="020F0502020204030204" pitchFamily="34" charset="0"/>
                          <a:ea typeface="+mn-ea"/>
                          <a:cs typeface="+mn-cs"/>
                        </a:rPr>
                        <a:t>Destinación especifica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hMerge="1">
                  <a:txBody>
                    <a:bodyPr/>
                    <a:lstStyle/>
                    <a:p>
                      <a:endParaRPr lang="es-CO"/>
                    </a:p>
                  </a:txBody>
                  <a:tcPr/>
                </a:tc>
                <a:extLst>
                  <a:ext uri="{0D108BD9-81ED-4DB2-BD59-A6C34878D82A}">
                    <a16:rowId xmlns:a16="http://schemas.microsoft.com/office/drawing/2014/main" val="1209840525"/>
                  </a:ext>
                </a:extLst>
              </a:tr>
              <a:tr h="194307">
                <a:tc rowSpan="6">
                  <a:txBody>
                    <a:bodyPr/>
                    <a:lstStyle/>
                    <a:p>
                      <a:pPr algn="ctr" fontAlgn="ctr"/>
                      <a:r>
                        <a:rPr lang="es-ES" sz="1400" b="1" i="0" u="none" strike="noStrike" kern="1200" dirty="0">
                          <a:solidFill>
                            <a:srgbClr val="000000"/>
                          </a:solidFill>
                          <a:effectLst/>
                          <a:latin typeface="Calibri" panose="020F0502020204030204" pitchFamily="34" charset="0"/>
                          <a:ea typeface="+mn-ea"/>
                          <a:cs typeface="+mn-cs"/>
                        </a:rPr>
                        <a:t>Estampilla Universidad Distrital -  </a:t>
                      </a:r>
                      <a:r>
                        <a:rPr lang="es-ES" sz="1400" b="1" i="1" u="none" strike="noStrike" kern="1200" dirty="0">
                          <a:solidFill>
                            <a:srgbClr val="000000"/>
                          </a:solidFill>
                          <a:effectLst/>
                          <a:latin typeface="Calibri" panose="020F0502020204030204" pitchFamily="34" charset="0"/>
                          <a:ea typeface="+mn-ea"/>
                          <a:cs typeface="+mn-cs"/>
                        </a:rPr>
                        <a:t>Ley 1825 de 2017 </a:t>
                      </a:r>
                    </a:p>
                    <a:p>
                      <a:pPr algn="ctr" fontAlgn="ctr"/>
                      <a:r>
                        <a:rPr lang="es-ES" sz="1400" b="1" i="0" u="none" strike="noStrike" kern="1200" dirty="0">
                          <a:solidFill>
                            <a:srgbClr val="000000"/>
                          </a:solidFill>
                          <a:effectLst/>
                          <a:latin typeface="Calibri" panose="020F0502020204030204" pitchFamily="34" charset="0"/>
                          <a:ea typeface="+mn-ea"/>
                          <a:cs typeface="+mn-cs"/>
                        </a:rPr>
                        <a:t>50% inversión directa UD*</a:t>
                      </a:r>
                      <a:endParaRPr lang="es-CO" sz="14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rowSpan="6">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27.797</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fontAlgn="ctr"/>
                      <a:r>
                        <a:rPr lang="es-CO" sz="1400" b="0" i="0" u="none" strike="noStrike" dirty="0">
                          <a:solidFill>
                            <a:srgbClr val="000000"/>
                          </a:solidFill>
                          <a:effectLst/>
                          <a:latin typeface="Calibri" panose="020F0502020204030204" pitchFamily="34" charset="0"/>
                        </a:rPr>
                        <a:t>4.169</a:t>
                      </a: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es-CO" sz="1400" u="none" strike="noStrike" dirty="0">
                          <a:effectLst/>
                        </a:rPr>
                        <a:t>7,5%</a:t>
                      </a:r>
                      <a:endParaRPr lang="es-CO" sz="1400" b="1" i="0" u="none" strike="noStrike" dirty="0">
                        <a:solidFill>
                          <a:srgbClr val="000000"/>
                        </a:solidFill>
                        <a:effectLst/>
                        <a:latin typeface="Calibri" panose="020F0502020204030204" pitchFamily="34" charset="0"/>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es-ES" sz="1400" b="0" i="0" u="none" strike="noStrike" kern="1200" dirty="0">
                          <a:solidFill>
                            <a:srgbClr val="000000"/>
                          </a:solidFill>
                          <a:effectLst/>
                          <a:latin typeface="Calibri" panose="020F0502020204030204" pitchFamily="34" charset="0"/>
                          <a:ea typeface="+mn-ea"/>
                          <a:cs typeface="+mn-cs"/>
                        </a:rPr>
                        <a:t>Fortalecimiento de la Red de Datos y Tecnologías de la Información y las Comunicaciones</a:t>
                      </a:r>
                      <a:endParaRPr lang="es-MX" sz="1400" b="0" i="0" u="none" strike="noStrike" kern="1200" dirty="0">
                        <a:solidFill>
                          <a:srgbClr val="000000"/>
                        </a:solidFill>
                        <a:effectLst/>
                        <a:latin typeface="Calibri" panose="020F0502020204030204" pitchFamily="34" charset="0"/>
                        <a:ea typeface="+mn-ea"/>
                        <a:cs typeface="+mn-cs"/>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350868909"/>
                  </a:ext>
                </a:extLst>
              </a:tr>
              <a:tr h="147307">
                <a:tc vMerge="1">
                  <a:txBody>
                    <a:bodyPr/>
                    <a:lstStyle/>
                    <a:p>
                      <a:pPr algn="just" fontAlgn="ctr"/>
                      <a:endParaRPr lang="es-CO" sz="1100" b="0" i="1"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vMerge="1">
                  <a:txBody>
                    <a:bodyPr/>
                    <a:lstStyle/>
                    <a:p>
                      <a:pPr algn="ctr" fontAlgn="ct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Calibri" panose="020F0502020204030204" pitchFamily="34" charset="0"/>
                        </a:rPr>
                        <a:t>4.169</a:t>
                      </a: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es-CO" sz="1400" u="none" strike="noStrike" dirty="0">
                          <a:effectLst/>
                        </a:rPr>
                        <a:t>7,5%</a:t>
                      </a:r>
                      <a:endParaRPr lang="es-CO" sz="1400" b="1" i="0" u="none" strike="noStrike" dirty="0">
                        <a:solidFill>
                          <a:srgbClr val="000000"/>
                        </a:solidFill>
                        <a:effectLst/>
                        <a:latin typeface="Calibri" panose="020F0502020204030204" pitchFamily="34" charset="0"/>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tc>
                  <a:txBody>
                    <a:bodyPr/>
                    <a:lstStyle/>
                    <a:p>
                      <a:pPr algn="l" fontAlgn="ctr"/>
                      <a:r>
                        <a:rPr lang="es-ES" sz="1400" b="0" i="0" u="none" strike="noStrike" kern="1200" dirty="0">
                          <a:solidFill>
                            <a:srgbClr val="000000"/>
                          </a:solidFill>
                          <a:effectLst/>
                          <a:latin typeface="Calibri" panose="020F0502020204030204" pitchFamily="34" charset="0"/>
                          <a:ea typeface="+mn-ea"/>
                          <a:cs typeface="+mn-cs"/>
                        </a:rPr>
                        <a:t>Promover el Fondo de Desarrollo de Investigación Científica</a:t>
                      </a:r>
                      <a:endParaRPr lang="es-MX" sz="1400" b="0" i="0" u="none" strike="noStrike" kern="1200" dirty="0">
                        <a:solidFill>
                          <a:srgbClr val="000000"/>
                        </a:solidFill>
                        <a:effectLst/>
                        <a:latin typeface="Calibri" panose="020F0502020204030204" pitchFamily="34" charset="0"/>
                        <a:ea typeface="+mn-ea"/>
                        <a:cs typeface="+mn-cs"/>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4732041"/>
                  </a:ext>
                </a:extLst>
              </a:tr>
              <a:tr h="306189">
                <a:tc vMerge="1">
                  <a:txBody>
                    <a:bodyPr/>
                    <a:lstStyle/>
                    <a:p>
                      <a:pPr algn="just" fontAlgn="ctr"/>
                      <a:endParaRPr lang="es-CO" sz="1100" b="0" i="1"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1400" b="0" i="0" u="none" strike="noStrike" dirty="0">
                          <a:solidFill>
                            <a:srgbClr val="000000"/>
                          </a:solidFill>
                          <a:effectLst/>
                          <a:latin typeface="Calibri" panose="020F0502020204030204" pitchFamily="34" charset="0"/>
                        </a:rPr>
                        <a:t>11.119</a:t>
                      </a: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DE7E9"/>
                    </a:solidFill>
                  </a:tcPr>
                </a:tc>
                <a:tc>
                  <a:txBody>
                    <a:bodyPr/>
                    <a:lstStyle/>
                    <a:p>
                      <a:pPr algn="ctr" fontAlgn="ctr"/>
                      <a:r>
                        <a:rPr lang="es-CO" sz="1400" u="none" strike="noStrike" dirty="0">
                          <a:effectLst/>
                        </a:rPr>
                        <a:t>20%</a:t>
                      </a:r>
                      <a:endParaRPr lang="es-CO" sz="1400" b="1" i="0" u="none" strike="noStrike" dirty="0">
                        <a:solidFill>
                          <a:srgbClr val="000000"/>
                        </a:solidFill>
                        <a:effectLst/>
                        <a:latin typeface="Calibri" panose="020F0502020204030204" pitchFamily="34" charset="0"/>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DE7E9"/>
                    </a:solidFill>
                  </a:tcPr>
                </a:tc>
                <a:tc>
                  <a:txBody>
                    <a:bodyPr/>
                    <a:lstStyle/>
                    <a:p>
                      <a:pPr algn="l" fontAlgn="ctr"/>
                      <a:r>
                        <a:rPr lang="es-ES" sz="1400" b="0" i="0" u="none" strike="noStrike" kern="1200" dirty="0">
                          <a:solidFill>
                            <a:srgbClr val="000000"/>
                          </a:solidFill>
                          <a:effectLst/>
                          <a:latin typeface="Calibri" panose="020F0502020204030204" pitchFamily="34" charset="0"/>
                          <a:ea typeface="+mn-ea"/>
                          <a:cs typeface="+mn-cs"/>
                        </a:rPr>
                        <a:t>Plan de desarrollo físico, dotación y compra de equipos necesarios que conduzcan a ampliar la cobertura, mejorar la calidad de la educación y desarrollar institucionalmente a la Universidad</a:t>
                      </a:r>
                      <a:endParaRPr lang="es-MX" sz="1400" b="0" i="0" u="none" strike="noStrike" kern="1200" dirty="0">
                        <a:solidFill>
                          <a:srgbClr val="000000"/>
                        </a:solidFill>
                        <a:effectLst/>
                        <a:latin typeface="Calibri" panose="020F0502020204030204" pitchFamily="34" charset="0"/>
                        <a:ea typeface="+mn-ea"/>
                        <a:cs typeface="+mn-cs"/>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DE7E9"/>
                    </a:solidFill>
                  </a:tcPr>
                </a:tc>
                <a:extLst>
                  <a:ext uri="{0D108BD9-81ED-4DB2-BD59-A6C34878D82A}">
                    <a16:rowId xmlns:a16="http://schemas.microsoft.com/office/drawing/2014/main" val="1004130017"/>
                  </a:ext>
                </a:extLst>
              </a:tr>
              <a:tr h="242364">
                <a:tc vMerge="1">
                  <a:txBody>
                    <a:bodyPr/>
                    <a:lstStyle/>
                    <a:p>
                      <a:endParaRPr lang="es-CO"/>
                    </a:p>
                  </a:txBody>
                  <a:tcPr/>
                </a:tc>
                <a:tc vMerge="1">
                  <a:txBody>
                    <a:bodyPr/>
                    <a:lstStyle/>
                    <a:p>
                      <a:endParaRPr lang="es-CO"/>
                    </a:p>
                  </a:txBody>
                  <a:tcPr/>
                </a:tc>
                <a:tc>
                  <a:txBody>
                    <a:bodyPr/>
                    <a:lstStyle/>
                    <a:p>
                      <a:pPr algn="ctr" fontAlgn="ctr"/>
                      <a:r>
                        <a:rPr lang="es-CO" sz="1400" b="0" i="0" u="none" strike="noStrike" dirty="0">
                          <a:solidFill>
                            <a:srgbClr val="000000"/>
                          </a:solidFill>
                          <a:effectLst/>
                          <a:latin typeface="Calibri" panose="020F0502020204030204" pitchFamily="34" charset="0"/>
                        </a:rPr>
                        <a:t>1.390</a:t>
                      </a: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6D5F3"/>
                    </a:solidFill>
                  </a:tcPr>
                </a:tc>
                <a:tc>
                  <a:txBody>
                    <a:bodyPr/>
                    <a:lstStyle/>
                    <a:p>
                      <a:pPr algn="ctr" fontAlgn="ctr"/>
                      <a:r>
                        <a:rPr lang="es-CO" sz="1400" u="none" strike="noStrike" dirty="0">
                          <a:effectLst/>
                        </a:rPr>
                        <a:t>2,5%</a:t>
                      </a:r>
                      <a:endParaRPr lang="es-CO" sz="1400" b="1" i="0" u="none" strike="noStrike" dirty="0">
                        <a:solidFill>
                          <a:srgbClr val="000000"/>
                        </a:solidFill>
                        <a:effectLst/>
                        <a:latin typeface="Calibri" panose="020F0502020204030204" pitchFamily="34" charset="0"/>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6D5F3"/>
                    </a:solidFill>
                  </a:tcPr>
                </a:tc>
                <a:tc>
                  <a:txBody>
                    <a:bodyPr/>
                    <a:lstStyle/>
                    <a:p>
                      <a:pPr algn="l" fontAlgn="ctr"/>
                      <a:r>
                        <a:rPr lang="es-ES" sz="1400" b="0" i="0" u="none" strike="noStrike" kern="1200" dirty="0">
                          <a:solidFill>
                            <a:srgbClr val="000000"/>
                          </a:solidFill>
                          <a:effectLst/>
                          <a:latin typeface="Calibri" panose="020F0502020204030204" pitchFamily="34" charset="0"/>
                          <a:ea typeface="+mn-ea"/>
                          <a:cs typeface="+mn-cs"/>
                        </a:rPr>
                        <a:t>Desarrollo y fortalecimiento de los doctorados</a:t>
                      </a:r>
                      <a:endParaRPr lang="es-MX" sz="1400" b="0" i="0" u="none" strike="noStrike" kern="1200" dirty="0">
                        <a:solidFill>
                          <a:srgbClr val="000000"/>
                        </a:solidFill>
                        <a:effectLst/>
                        <a:latin typeface="Calibri" panose="020F0502020204030204" pitchFamily="34" charset="0"/>
                        <a:ea typeface="+mn-ea"/>
                        <a:cs typeface="+mn-cs"/>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6D5F3"/>
                    </a:solidFill>
                  </a:tcPr>
                </a:tc>
                <a:extLst>
                  <a:ext uri="{0D108BD9-81ED-4DB2-BD59-A6C34878D82A}">
                    <a16:rowId xmlns:a16="http://schemas.microsoft.com/office/drawing/2014/main" val="1334529329"/>
                  </a:ext>
                </a:extLst>
              </a:tr>
              <a:tr h="288000">
                <a:tc vMerge="1">
                  <a:txBody>
                    <a:bodyPr/>
                    <a:lstStyle/>
                    <a:p>
                      <a:pPr algn="just" fontAlgn="ctr"/>
                      <a:endParaRPr lang="es-CO" sz="1100" b="0" i="1"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vMerge="1">
                  <a:txBody>
                    <a:bodyPr/>
                    <a:lstStyle/>
                    <a:p>
                      <a:pPr algn="ctr" fontAlgn="ct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lvl="0" indent="0" algn="ctr" defTabSz="1160374" rtl="0" eaLnBrk="1" fontAlgn="ctr"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Calibri" panose="020F0502020204030204" pitchFamily="34" charset="0"/>
                        </a:rPr>
                        <a:t>5.559</a:t>
                      </a: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s-CO" sz="1400" u="none" strike="noStrike" dirty="0">
                          <a:effectLst/>
                        </a:rPr>
                        <a:t>10%</a:t>
                      </a:r>
                      <a:endParaRPr lang="es-CO" sz="1400" b="1" i="0" u="none" strike="noStrike" dirty="0">
                        <a:solidFill>
                          <a:srgbClr val="000000"/>
                        </a:solidFill>
                        <a:effectLst/>
                        <a:latin typeface="Calibri" panose="020F0502020204030204" pitchFamily="34" charset="0"/>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s-MX" sz="1400" b="0" i="0" u="none" strike="noStrike" kern="1200" dirty="0">
                          <a:solidFill>
                            <a:srgbClr val="000000"/>
                          </a:solidFill>
                          <a:effectLst/>
                          <a:latin typeface="Calibri" panose="020F0502020204030204" pitchFamily="34" charset="0"/>
                          <a:ea typeface="+mn-ea"/>
                          <a:cs typeface="+mn-cs"/>
                        </a:rPr>
                        <a:t>Mantenimiento y ampliación de la planta física de los equipos de laboratorios y suministros de materiales.</a:t>
                      </a: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29235731"/>
                  </a:ext>
                </a:extLst>
              </a:tr>
              <a:tr h="187981">
                <a:tc vMerge="1">
                  <a:txBody>
                    <a:bodyPr/>
                    <a:lstStyle/>
                    <a:p>
                      <a:pPr algn="just" fontAlgn="ctr"/>
                      <a:endParaRPr lang="es-CO" sz="1100" b="0" i="1"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vMerge="1">
                  <a:txBody>
                    <a:bodyPr/>
                    <a:lstStyle/>
                    <a:p>
                      <a:pPr algn="ctr" fontAlgn="ct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Calibri" panose="020F0502020204030204" pitchFamily="34" charset="0"/>
                        </a:rPr>
                        <a:t>1.390</a:t>
                      </a: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fontAlgn="ctr"/>
                      <a:r>
                        <a:rPr lang="es-CO" sz="1400" u="none" strike="noStrike" dirty="0">
                          <a:effectLst/>
                        </a:rPr>
                        <a:t>2,5%</a:t>
                      </a:r>
                      <a:endParaRPr lang="es-CO" sz="1400" b="1" i="0" u="none" strike="noStrike" dirty="0">
                        <a:solidFill>
                          <a:srgbClr val="000000"/>
                        </a:solidFill>
                        <a:effectLst/>
                        <a:latin typeface="Calibri" panose="020F0502020204030204" pitchFamily="34" charset="0"/>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l" fontAlgn="ctr"/>
                      <a:r>
                        <a:rPr lang="es-ES" sz="1400" b="0" i="0" u="none" strike="noStrike" kern="1200" dirty="0">
                          <a:solidFill>
                            <a:srgbClr val="000000"/>
                          </a:solidFill>
                          <a:effectLst/>
                          <a:latin typeface="Calibri" panose="020F0502020204030204" pitchFamily="34" charset="0"/>
                          <a:ea typeface="+mn-ea"/>
                          <a:cs typeface="+mn-cs"/>
                        </a:rPr>
                        <a:t>Bibliotecas y centros de documentación</a:t>
                      </a:r>
                      <a:endParaRPr lang="es-MX" sz="1400" b="0" i="0" u="none" strike="noStrike" kern="1200" dirty="0">
                        <a:solidFill>
                          <a:srgbClr val="000000"/>
                        </a:solidFill>
                        <a:effectLst/>
                        <a:latin typeface="Calibri" panose="020F0502020204030204" pitchFamily="34" charset="0"/>
                        <a:ea typeface="+mn-ea"/>
                        <a:cs typeface="+mn-cs"/>
                      </a:endParaRPr>
                    </a:p>
                  </a:txBody>
                  <a:tcPr marL="8755" marR="8755" marT="875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2126330482"/>
                  </a:ext>
                </a:extLst>
              </a:tr>
            </a:tbl>
          </a:graphicData>
        </a:graphic>
      </p:graphicFrame>
      <p:graphicFrame>
        <p:nvGraphicFramePr>
          <p:cNvPr id="11" name="Tabla 10">
            <a:extLst>
              <a:ext uri="{FF2B5EF4-FFF2-40B4-BE49-F238E27FC236}">
                <a16:creationId xmlns:a16="http://schemas.microsoft.com/office/drawing/2014/main" id="{E5281835-E020-4710-92E9-C5169AC21B68}"/>
              </a:ext>
            </a:extLst>
          </p:cNvPr>
          <p:cNvGraphicFramePr>
            <a:graphicFrameLocks noGrp="1"/>
          </p:cNvGraphicFramePr>
          <p:nvPr/>
        </p:nvGraphicFramePr>
        <p:xfrm>
          <a:off x="241259" y="4516597"/>
          <a:ext cx="12776800" cy="1812000"/>
        </p:xfrm>
        <a:graphic>
          <a:graphicData uri="http://schemas.openxmlformats.org/drawingml/2006/table">
            <a:tbl>
              <a:tblPr>
                <a:tableStyleId>{5C22544A-7EE6-4342-B048-85BDC9FD1C3A}</a:tableStyleId>
              </a:tblPr>
              <a:tblGrid>
                <a:gridCol w="2500005">
                  <a:extLst>
                    <a:ext uri="{9D8B030D-6E8A-4147-A177-3AD203B41FA5}">
                      <a16:colId xmlns:a16="http://schemas.microsoft.com/office/drawing/2014/main" val="4122222210"/>
                    </a:ext>
                  </a:extLst>
                </a:gridCol>
                <a:gridCol w="999698">
                  <a:extLst>
                    <a:ext uri="{9D8B030D-6E8A-4147-A177-3AD203B41FA5}">
                      <a16:colId xmlns:a16="http://schemas.microsoft.com/office/drawing/2014/main" val="2797778099"/>
                    </a:ext>
                  </a:extLst>
                </a:gridCol>
                <a:gridCol w="9277097">
                  <a:extLst>
                    <a:ext uri="{9D8B030D-6E8A-4147-A177-3AD203B41FA5}">
                      <a16:colId xmlns:a16="http://schemas.microsoft.com/office/drawing/2014/main" val="275290360"/>
                    </a:ext>
                  </a:extLst>
                </a:gridCol>
              </a:tblGrid>
              <a:tr h="288000">
                <a:tc>
                  <a:txBody>
                    <a:bodyPr/>
                    <a:lstStyle/>
                    <a:p>
                      <a:pPr algn="ctr" fontAlgn="ctr"/>
                      <a:r>
                        <a:rPr lang="es-ES" sz="1400" b="1" i="0" u="none" strike="noStrike" kern="1200" dirty="0">
                          <a:solidFill>
                            <a:srgbClr val="000000"/>
                          </a:solidFill>
                          <a:effectLst/>
                          <a:latin typeface="Calibri" panose="020F0502020204030204" pitchFamily="34" charset="0"/>
                          <a:ea typeface="+mn-ea"/>
                          <a:cs typeface="+mn-cs"/>
                        </a:rPr>
                        <a:t>Fuente de ingreso 2023</a:t>
                      </a:r>
                      <a:endParaRPr lang="es-CO" sz="14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es-ES" sz="1400" b="1" i="0" u="none" strike="noStrike" kern="1200" dirty="0">
                          <a:solidFill>
                            <a:srgbClr val="000000"/>
                          </a:solidFill>
                          <a:effectLst/>
                          <a:latin typeface="Calibri" panose="020F0502020204030204" pitchFamily="34" charset="0"/>
                          <a:ea typeface="+mn-ea"/>
                          <a:cs typeface="+mn-cs"/>
                        </a:rPr>
                        <a:t>Proyección Ingreso</a:t>
                      </a:r>
                      <a:endParaRPr lang="es-CO" sz="14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400" b="1" i="0" u="none" strike="noStrike" kern="1200" dirty="0">
                          <a:solidFill>
                            <a:srgbClr val="000000"/>
                          </a:solidFill>
                          <a:effectLst/>
                          <a:latin typeface="Calibri" panose="020F0502020204030204" pitchFamily="34" charset="0"/>
                          <a:ea typeface="+mn-ea"/>
                          <a:cs typeface="+mn-cs"/>
                        </a:rPr>
                        <a:t>Destinación especifica</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209840525"/>
                  </a:ext>
                </a:extLst>
              </a:tr>
              <a:tr h="66063">
                <a:tc rowSpan="6">
                  <a:txBody>
                    <a:bodyPr/>
                    <a:lstStyle/>
                    <a:p>
                      <a:pPr algn="ctr" fontAlgn="ctr"/>
                      <a:r>
                        <a:rPr lang="es-ES" sz="1400" b="1" i="0" u="none" strike="noStrike" kern="1200" dirty="0">
                          <a:solidFill>
                            <a:schemeClr val="tx1"/>
                          </a:solidFill>
                          <a:effectLst/>
                          <a:latin typeface="Calibri" panose="020F0502020204030204" pitchFamily="34" charset="0"/>
                          <a:ea typeface="+mn-ea"/>
                          <a:cs typeface="+mn-cs"/>
                        </a:rPr>
                        <a:t>Estampilla ProUnal y demás Universidades Estatales  - </a:t>
                      </a:r>
                      <a:r>
                        <a:rPr lang="es-ES" sz="1400" b="1" i="1" u="none" strike="noStrike" kern="1200" dirty="0">
                          <a:solidFill>
                            <a:schemeClr val="tx1"/>
                          </a:solidFill>
                          <a:effectLst/>
                          <a:latin typeface="Calibri" panose="020F0502020204030204" pitchFamily="34" charset="0"/>
                          <a:ea typeface="+mn-ea"/>
                          <a:cs typeface="+mn-cs"/>
                        </a:rPr>
                        <a:t>Ley  1697 de 2013</a:t>
                      </a:r>
                      <a:endParaRPr lang="es-CO" sz="1400" b="1" i="1"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rowSpan="6">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3.403</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just" fontAlgn="ctr">
                        <a:buFont typeface="Arial" panose="020B0604020202020204" pitchFamily="34" charset="0"/>
                        <a:buNone/>
                      </a:pPr>
                      <a:r>
                        <a:rPr lang="es-ES" sz="1400" b="0" i="0" u="none" strike="noStrike" kern="1200" dirty="0">
                          <a:solidFill>
                            <a:srgbClr val="000000"/>
                          </a:solidFill>
                          <a:effectLst/>
                          <a:latin typeface="Calibri" panose="020F0502020204030204" pitchFamily="34" charset="0"/>
                          <a:ea typeface="+mn-ea"/>
                          <a:cs typeface="+mn-cs"/>
                        </a:rPr>
                        <a:t>Construcción, </a:t>
                      </a:r>
                      <a:r>
                        <a:rPr lang="es-ES" sz="1600" b="0" i="0" u="none" strike="noStrike" kern="1200" dirty="0">
                          <a:solidFill>
                            <a:srgbClr val="000000"/>
                          </a:solidFill>
                          <a:effectLst/>
                          <a:latin typeface="Calibri" panose="020F0502020204030204" pitchFamily="34" charset="0"/>
                          <a:ea typeface="+mn-ea"/>
                          <a:cs typeface="+mn-cs"/>
                        </a:rPr>
                        <a:t>adecuación</a:t>
                      </a:r>
                      <a:r>
                        <a:rPr lang="es-ES" sz="1400" b="0" i="0" u="none" strike="noStrike" kern="1200" dirty="0">
                          <a:solidFill>
                            <a:srgbClr val="000000"/>
                          </a:solidFill>
                          <a:effectLst/>
                          <a:latin typeface="Calibri" panose="020F0502020204030204" pitchFamily="34" charset="0"/>
                          <a:ea typeface="+mn-ea"/>
                          <a:cs typeface="+mn-cs"/>
                        </a:rPr>
                        <a:t> y modernización de la infraestructura universitaria, Estudios y diseños requeridos para esta finalidad</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31210500"/>
                  </a:ext>
                </a:extLst>
              </a:tr>
              <a:tr h="116536">
                <a:tc vMerge="1">
                  <a:txBody>
                    <a:bodyPr/>
                    <a:lstStyle/>
                    <a:p>
                      <a:pPr algn="just" fontAlgn="ctr"/>
                      <a:endParaRPr lang="es-CO" sz="1100" b="0" i="1"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vMerge="1">
                  <a:txBody>
                    <a:bodyPr/>
                    <a:lstStyle/>
                    <a:p>
                      <a:pPr algn="ctr" fontAlgn="ctr"/>
                      <a:endParaRPr lang="es-CO" sz="11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indent="0" algn="just" fontAlgn="ctr">
                        <a:buFont typeface="Arial" panose="020B0604020202020204" pitchFamily="34" charset="0"/>
                        <a:buNone/>
                      </a:pPr>
                      <a:r>
                        <a:rPr lang="es-ES" sz="1400" b="0" i="0" u="none" strike="noStrike" kern="1200" dirty="0">
                          <a:solidFill>
                            <a:srgbClr val="000000"/>
                          </a:solidFill>
                          <a:effectLst/>
                          <a:latin typeface="Calibri" panose="020F0502020204030204" pitchFamily="34" charset="0"/>
                          <a:ea typeface="+mn-ea"/>
                          <a:cs typeface="+mn-cs"/>
                        </a:rPr>
                        <a:t>Dotación</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2952053"/>
                  </a:ext>
                </a:extLst>
              </a:tr>
              <a:tr h="99898">
                <a:tc vMerge="1">
                  <a:txBody>
                    <a:bodyPr/>
                    <a:lstStyle/>
                    <a:p>
                      <a:endParaRPr lang="es-CO"/>
                    </a:p>
                  </a:txBody>
                  <a:tcPr/>
                </a:tc>
                <a:tc vMerge="1">
                  <a:txBody>
                    <a:bodyPr/>
                    <a:lstStyle/>
                    <a:p>
                      <a:endParaRPr lang="es-CO"/>
                    </a:p>
                  </a:txBody>
                  <a:tcPr/>
                </a:tc>
                <a:tc>
                  <a:txBody>
                    <a:bodyPr/>
                    <a:lstStyle/>
                    <a:p>
                      <a:pPr marL="0" indent="0" algn="just" fontAlgn="ctr">
                        <a:buFont typeface="Arial" panose="020B0604020202020204" pitchFamily="34" charset="0"/>
                        <a:buNone/>
                      </a:pPr>
                      <a:r>
                        <a:rPr lang="es-ES" sz="1400" b="0" i="0" u="none" strike="noStrike" kern="1200" dirty="0">
                          <a:solidFill>
                            <a:srgbClr val="000000"/>
                          </a:solidFill>
                          <a:effectLst/>
                          <a:latin typeface="Calibri" panose="020F0502020204030204" pitchFamily="34" charset="0"/>
                          <a:ea typeface="+mn-ea"/>
                          <a:cs typeface="+mn-cs"/>
                        </a:rPr>
                        <a:t>Modernización tecnológica</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6D5F3"/>
                    </a:solidFill>
                  </a:tcPr>
                </a:tc>
                <a:extLst>
                  <a:ext uri="{0D108BD9-81ED-4DB2-BD59-A6C34878D82A}">
                    <a16:rowId xmlns:a16="http://schemas.microsoft.com/office/drawing/2014/main" val="3997443338"/>
                  </a:ext>
                </a:extLst>
              </a:tr>
              <a:tr h="83260">
                <a:tc vMerge="1">
                  <a:txBody>
                    <a:bodyPr/>
                    <a:lstStyle/>
                    <a:p>
                      <a:pPr algn="just" fontAlgn="ctr"/>
                      <a:endParaRPr lang="es-CO" sz="1100" b="0" i="1"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vMerge="1">
                  <a:txBody>
                    <a:bodyPr/>
                    <a:lstStyle/>
                    <a:p>
                      <a:pPr algn="ctr" fontAlgn="ctr"/>
                      <a:endParaRPr lang="es-CO" sz="11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indent="0" algn="just" fontAlgn="ctr">
                        <a:buFont typeface="Arial" panose="020B0604020202020204" pitchFamily="34" charset="0"/>
                        <a:buNone/>
                      </a:pPr>
                      <a:r>
                        <a:rPr lang="es-ES" sz="1400" b="0" i="0" u="none" strike="noStrike" kern="1200" dirty="0">
                          <a:solidFill>
                            <a:srgbClr val="000000"/>
                          </a:solidFill>
                          <a:effectLst/>
                          <a:latin typeface="Calibri" panose="020F0502020204030204" pitchFamily="34" charset="0"/>
                          <a:ea typeface="+mn-ea"/>
                          <a:cs typeface="+mn-cs"/>
                        </a:rPr>
                        <a:t>Apoyo a la investigación</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D9D9"/>
                    </a:solidFill>
                  </a:tcPr>
                </a:tc>
                <a:extLst>
                  <a:ext uri="{0D108BD9-81ED-4DB2-BD59-A6C34878D82A}">
                    <a16:rowId xmlns:a16="http://schemas.microsoft.com/office/drawing/2014/main" val="1671556691"/>
                  </a:ext>
                </a:extLst>
              </a:tr>
              <a:tr h="175679">
                <a:tc vMerge="1">
                  <a:txBody>
                    <a:bodyPr/>
                    <a:lstStyle/>
                    <a:p>
                      <a:pPr algn="just" fontAlgn="ctr"/>
                      <a:endParaRPr lang="es-CO" sz="1100" b="0" i="1"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vMerge="1">
                  <a:txBody>
                    <a:bodyPr/>
                    <a:lstStyle/>
                    <a:p>
                      <a:pPr algn="ctr" fontAlgn="ctr"/>
                      <a:endParaRPr lang="es-CO" sz="11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indent="0" algn="just" fontAlgn="ctr">
                        <a:buFont typeface="Arial" panose="020B0604020202020204" pitchFamily="34" charset="0"/>
                        <a:buNone/>
                      </a:pPr>
                      <a:r>
                        <a:rPr lang="es-ES" sz="1400" b="0" i="0" u="none" strike="noStrike" kern="1200" dirty="0">
                          <a:solidFill>
                            <a:srgbClr val="000000"/>
                          </a:solidFill>
                          <a:effectLst/>
                          <a:latin typeface="Calibri" panose="020F0502020204030204" pitchFamily="34" charset="0"/>
                          <a:ea typeface="+mn-ea"/>
                          <a:cs typeface="+mn-cs"/>
                        </a:rPr>
                        <a:t>Apoyo a programas de bienestar estudiantil, subsidios estudiantiles</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20135588"/>
                  </a:ext>
                </a:extLst>
              </a:tr>
              <a:tr h="288000">
                <a:tc vMerge="1">
                  <a:txBody>
                    <a:bodyPr/>
                    <a:lstStyle/>
                    <a:p>
                      <a:pPr algn="just" fontAlgn="ctr"/>
                      <a:endParaRPr lang="es-CO" sz="1100" b="0" i="1"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vMerge="1">
                  <a:txBody>
                    <a:bodyPr/>
                    <a:lstStyle/>
                    <a:p>
                      <a:pPr algn="ctr" fontAlgn="ctr"/>
                      <a:endParaRPr lang="es-CO" sz="11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ES" sz="1400" b="0" i="0" u="none" strike="noStrike" kern="1200" dirty="0">
                          <a:solidFill>
                            <a:srgbClr val="000000"/>
                          </a:solidFill>
                          <a:effectLst/>
                          <a:latin typeface="Calibri" panose="020F0502020204030204" pitchFamily="34" charset="0"/>
                          <a:ea typeface="+mn-ea"/>
                          <a:cs typeface="+mn-cs"/>
                        </a:rPr>
                        <a:t>Desarrollo de nuevos campus universitarios de las universidades estatales del país.</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278968148"/>
                  </a:ext>
                </a:extLst>
              </a:tr>
            </a:tbl>
          </a:graphicData>
        </a:graphic>
      </p:graphicFrame>
    </p:spTree>
    <p:extLst>
      <p:ext uri="{BB962C8B-B14F-4D97-AF65-F5344CB8AC3E}">
        <p14:creationId xmlns:p14="http://schemas.microsoft.com/office/powerpoint/2010/main" val="339140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314" y="0"/>
            <a:ext cx="6936482" cy="7021513"/>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4" name="Imagen 33">
            <a:extLst>
              <a:ext uri="{FF2B5EF4-FFF2-40B4-BE49-F238E27FC236}">
                <a16:creationId xmlns:a16="http://schemas.microsoft.com/office/drawing/2014/main" id="{52722682-9BCE-592F-BE1E-7F477853FB59}"/>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5" name="Paralelogramo 34">
            <a:extLst>
              <a:ext uri="{FF2B5EF4-FFF2-40B4-BE49-F238E27FC236}">
                <a16:creationId xmlns:a16="http://schemas.microsoft.com/office/drawing/2014/main" id="{48DF2013-7971-6143-87A8-87142AFA0CAF}"/>
              </a:ext>
            </a:extLst>
          </p:cNvPr>
          <p:cNvSpPr/>
          <p:nvPr/>
        </p:nvSpPr>
        <p:spPr>
          <a:xfrm flipH="1">
            <a:off x="1549645" y="29768"/>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000" b="1" dirty="0">
                <a:solidFill>
                  <a:schemeClr val="bg1"/>
                </a:solidFill>
                <a:latin typeface="Arial Narrow" panose="020B0606020202030204" pitchFamily="34" charset="0"/>
              </a:rPr>
              <a:t>6. </a:t>
            </a:r>
            <a:r>
              <a:rPr lang="es-MX" sz="2000" b="1" dirty="0">
                <a:solidFill>
                  <a:schemeClr val="bg1"/>
                </a:solidFill>
                <a:latin typeface="Arial Narrow" panose="020B0606020202030204" pitchFamily="34" charset="0"/>
              </a:rPr>
              <a:t>Distribución Presupuesto Inversión 2023 </a:t>
            </a:r>
            <a:endParaRPr lang="pt-BR" sz="1800" b="1" dirty="0">
              <a:solidFill>
                <a:schemeClr val="bg1"/>
              </a:solidFill>
              <a:latin typeface="Arial Narrow" panose="020B0606020202030204" pitchFamily="34" charset="0"/>
            </a:endParaRPr>
          </a:p>
          <a:p>
            <a:endParaRPr lang="pt-BR" sz="2000" b="1" dirty="0">
              <a:solidFill>
                <a:schemeClr val="bg1"/>
              </a:solidFill>
              <a:latin typeface="Arial Narrow" panose="020B0606020202030204" pitchFamily="34" charset="0"/>
            </a:endParaRPr>
          </a:p>
        </p:txBody>
      </p:sp>
      <p:graphicFrame>
        <p:nvGraphicFramePr>
          <p:cNvPr id="15" name="Gráfico 14"/>
          <p:cNvGraphicFramePr>
            <a:graphicFrameLocks/>
          </p:cNvGraphicFramePr>
          <p:nvPr/>
        </p:nvGraphicFramePr>
        <p:xfrm>
          <a:off x="-1561056" y="252499"/>
          <a:ext cx="16400318" cy="68961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p:cNvGraphicFramePr>
            <a:graphicFrameLocks/>
          </p:cNvGraphicFramePr>
          <p:nvPr/>
        </p:nvGraphicFramePr>
        <p:xfrm>
          <a:off x="-2696254" y="687096"/>
          <a:ext cx="15982042" cy="6364185"/>
        </p:xfrm>
        <a:graphic>
          <a:graphicData uri="http://schemas.openxmlformats.org/drawingml/2006/chart">
            <c:chart xmlns:c="http://schemas.openxmlformats.org/drawingml/2006/chart" xmlns:r="http://schemas.openxmlformats.org/officeDocument/2006/relationships" r:id="rId6"/>
          </a:graphicData>
        </a:graphic>
      </p:graphicFrame>
      <p:sp>
        <p:nvSpPr>
          <p:cNvPr id="17" name="CuadroTexto 1"/>
          <p:cNvSpPr txBox="1"/>
          <p:nvPr/>
        </p:nvSpPr>
        <p:spPr>
          <a:xfrm>
            <a:off x="4065737" y="4530849"/>
            <a:ext cx="625855" cy="4272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effectLst>
                  <a:outerShdw blurRad="38100" dist="38100" dir="2700000" algn="tl">
                    <a:srgbClr val="000000">
                      <a:alpha val="43137"/>
                    </a:srgbClr>
                  </a:outerShdw>
                </a:effectLst>
              </a:rPr>
              <a:t>7%</a:t>
            </a:r>
          </a:p>
        </p:txBody>
      </p:sp>
      <p:sp>
        <p:nvSpPr>
          <p:cNvPr id="18" name="CuadroTexto 1"/>
          <p:cNvSpPr txBox="1"/>
          <p:nvPr/>
        </p:nvSpPr>
        <p:spPr>
          <a:xfrm>
            <a:off x="5503905" y="4632449"/>
            <a:ext cx="625855" cy="4272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effectLst>
                  <a:outerShdw blurRad="38100" dist="38100" dir="2700000" algn="tl">
                    <a:srgbClr val="000000">
                      <a:alpha val="43137"/>
                    </a:srgbClr>
                  </a:outerShdw>
                </a:effectLst>
              </a:rPr>
              <a:t>6%</a:t>
            </a:r>
          </a:p>
        </p:txBody>
      </p:sp>
      <p:sp>
        <p:nvSpPr>
          <p:cNvPr id="19" name="CuadroTexto 1"/>
          <p:cNvSpPr txBox="1"/>
          <p:nvPr/>
        </p:nvSpPr>
        <p:spPr>
          <a:xfrm>
            <a:off x="7135471" y="4626273"/>
            <a:ext cx="625855" cy="4272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effectLst>
                  <a:outerShdw blurRad="38100" dist="38100" dir="2700000" algn="tl">
                    <a:srgbClr val="000000">
                      <a:alpha val="43137"/>
                    </a:srgbClr>
                  </a:outerShdw>
                </a:effectLst>
              </a:rPr>
              <a:t>6%</a:t>
            </a:r>
          </a:p>
        </p:txBody>
      </p:sp>
      <p:sp>
        <p:nvSpPr>
          <p:cNvPr id="20" name="CuadroTexto 1"/>
          <p:cNvSpPr txBox="1"/>
          <p:nvPr/>
        </p:nvSpPr>
        <p:spPr>
          <a:xfrm>
            <a:off x="8255287" y="4318070"/>
            <a:ext cx="625855" cy="4272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effectLst>
                  <a:outerShdw blurRad="38100" dist="38100" dir="2700000" algn="tl">
                    <a:srgbClr val="000000">
                      <a:alpha val="43137"/>
                    </a:srgbClr>
                  </a:outerShdw>
                </a:effectLst>
              </a:rPr>
              <a:t>3%</a:t>
            </a:r>
          </a:p>
        </p:txBody>
      </p:sp>
      <p:sp>
        <p:nvSpPr>
          <p:cNvPr id="21" name="CuadroTexto 1"/>
          <p:cNvSpPr txBox="1"/>
          <p:nvPr/>
        </p:nvSpPr>
        <p:spPr>
          <a:xfrm>
            <a:off x="8947273" y="3335306"/>
            <a:ext cx="625855" cy="4272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effectLst>
                  <a:outerShdw blurRad="38100" dist="38100" dir="2700000" algn="tl">
                    <a:srgbClr val="000000">
                      <a:alpha val="43137"/>
                    </a:srgbClr>
                  </a:outerShdw>
                </a:effectLst>
              </a:rPr>
              <a:t>13%</a:t>
            </a:r>
          </a:p>
        </p:txBody>
      </p:sp>
      <p:sp>
        <p:nvSpPr>
          <p:cNvPr id="22" name="CuadroTexto 1"/>
          <p:cNvSpPr txBox="1"/>
          <p:nvPr/>
        </p:nvSpPr>
        <p:spPr>
          <a:xfrm>
            <a:off x="4878050" y="1586634"/>
            <a:ext cx="625855" cy="4272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effectLst>
                  <a:outerShdw blurRad="38100" dist="38100" dir="2700000" algn="tl">
                    <a:srgbClr val="000000">
                      <a:alpha val="43137"/>
                    </a:srgbClr>
                  </a:outerShdw>
                </a:effectLst>
              </a:rPr>
              <a:t>10%</a:t>
            </a:r>
          </a:p>
        </p:txBody>
      </p:sp>
      <p:sp>
        <p:nvSpPr>
          <p:cNvPr id="23" name="CuadroTexto 1"/>
          <p:cNvSpPr txBox="1"/>
          <p:nvPr/>
        </p:nvSpPr>
        <p:spPr>
          <a:xfrm>
            <a:off x="6101538" y="1606224"/>
            <a:ext cx="625855" cy="4272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effectLst>
                  <a:outerShdw blurRad="38100" dist="38100" dir="2700000" algn="tl">
                    <a:srgbClr val="000000">
                      <a:alpha val="43137"/>
                    </a:srgbClr>
                  </a:outerShdw>
                </a:effectLst>
              </a:rPr>
              <a:t>4%</a:t>
            </a:r>
          </a:p>
        </p:txBody>
      </p:sp>
      <p:sp>
        <p:nvSpPr>
          <p:cNvPr id="24" name="CuadroTexto 1"/>
          <p:cNvSpPr txBox="1"/>
          <p:nvPr/>
        </p:nvSpPr>
        <p:spPr>
          <a:xfrm>
            <a:off x="7320345" y="1957736"/>
            <a:ext cx="625855" cy="4272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effectLst>
                  <a:outerShdw blurRad="38100" dist="38100" dir="2700000" algn="tl">
                    <a:srgbClr val="000000">
                      <a:alpha val="43137"/>
                    </a:srgbClr>
                  </a:outerShdw>
                </a:effectLst>
              </a:rPr>
              <a:t>12%</a:t>
            </a:r>
          </a:p>
        </p:txBody>
      </p:sp>
      <p:sp>
        <p:nvSpPr>
          <p:cNvPr id="25" name="CuadroTexto 1"/>
          <p:cNvSpPr txBox="1"/>
          <p:nvPr/>
        </p:nvSpPr>
        <p:spPr>
          <a:xfrm>
            <a:off x="8801438" y="2407611"/>
            <a:ext cx="625855" cy="4272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332495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110687"/>
            <a:ext cx="13270690" cy="7125292"/>
            <a:chOff x="0" y="-101363"/>
            <a:chExt cx="9133609" cy="695936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546" y="-1441"/>
              <a:ext cx="4774063" cy="6858000"/>
            </a:xfrm>
            <a:prstGeom prst="rect">
              <a:avLst/>
            </a:prstGeom>
          </p:spPr>
        </p:pic>
        <p:sp>
          <p:nvSpPr>
            <p:cNvPr id="15" name="Rectangle 14"/>
            <p:cNvSpPr/>
            <p:nvPr/>
          </p:nvSpPr>
          <p:spPr>
            <a:xfrm>
              <a:off x="0" y="0"/>
              <a:ext cx="6115050" cy="6858000"/>
            </a:xfrm>
            <a:prstGeom prst="rect">
              <a:avLst/>
            </a:prstGeom>
            <a:gradFill flip="none" rotWithShape="1">
              <a:gsLst>
                <a:gs pos="42000">
                  <a:schemeClr val="accent1">
                    <a:lumMod val="5000"/>
                    <a:lumOff val="95000"/>
                    <a:alpha val="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9396" y="-101363"/>
              <a:ext cx="1299672" cy="1245600"/>
            </a:xfrm>
            <a:prstGeom prst="rect">
              <a:avLst/>
            </a:prstGeom>
          </p:spPr>
        </p:pic>
      </p:grpSp>
      <p:sp>
        <p:nvSpPr>
          <p:cNvPr id="4" name="Footer Placeholder 3"/>
          <p:cNvSpPr>
            <a:spLocks noGrp="1"/>
          </p:cNvSpPr>
          <p:nvPr>
            <p:ph type="ftr" sz="quarter" idx="11"/>
          </p:nvPr>
        </p:nvSpPr>
        <p:spPr>
          <a:xfrm>
            <a:off x="4400918" y="6697378"/>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sp>
        <p:nvSpPr>
          <p:cNvPr id="3" name="Rectángulo 2"/>
          <p:cNvSpPr/>
          <p:nvPr/>
        </p:nvSpPr>
        <p:spPr>
          <a:xfrm>
            <a:off x="446299" y="4713301"/>
            <a:ext cx="11596594" cy="501892"/>
          </a:xfrm>
          <a:prstGeom prst="rect">
            <a:avLst/>
          </a:prstGeom>
        </p:spPr>
        <p:txBody>
          <a:bodyPr wrap="square" lIns="116037" tIns="58019" rIns="116037" bIns="58019">
            <a:spAutoFit/>
          </a:bodyPr>
          <a:lstStyle/>
          <a:p>
            <a:pPr algn="ctr"/>
            <a:r>
              <a:rPr lang="es-CO" sz="2500" dirty="0"/>
              <a:t> </a:t>
            </a:r>
          </a:p>
        </p:txBody>
      </p:sp>
      <p:sp>
        <p:nvSpPr>
          <p:cNvPr id="2" name="Marcador de número de diapositiva 1">
            <a:extLst>
              <a:ext uri="{FF2B5EF4-FFF2-40B4-BE49-F238E27FC236}">
                <a16:creationId xmlns:a16="http://schemas.microsoft.com/office/drawing/2014/main" id="{8A0E4BB3-CD57-4479-9152-F1A4A3DC0D26}"/>
              </a:ext>
            </a:extLst>
          </p:cNvPr>
          <p:cNvSpPr>
            <a:spLocks noGrp="1"/>
          </p:cNvSpPr>
          <p:nvPr>
            <p:ph type="sldNum" sz="quarter" idx="12"/>
          </p:nvPr>
        </p:nvSpPr>
        <p:spPr/>
        <p:txBody>
          <a:bodyPr/>
          <a:lstStyle/>
          <a:p>
            <a:fld id="{B932825C-A7B8-483F-B1CB-5A93A4AE4C46}" type="slidenum">
              <a:rPr lang="es-CO" smtClean="0"/>
              <a:t>29</a:t>
            </a:fld>
            <a:endParaRPr lang="es-CO"/>
          </a:p>
        </p:txBody>
      </p:sp>
      <p:sp>
        <p:nvSpPr>
          <p:cNvPr id="5" name="Paralelogramo 4">
            <a:extLst>
              <a:ext uri="{FF2B5EF4-FFF2-40B4-BE49-F238E27FC236}">
                <a16:creationId xmlns:a16="http://schemas.microsoft.com/office/drawing/2014/main" id="{E4CD31D3-4E39-BF55-EA50-34F505AAD291}"/>
              </a:ext>
            </a:extLst>
          </p:cNvPr>
          <p:cNvSpPr/>
          <p:nvPr/>
        </p:nvSpPr>
        <p:spPr>
          <a:xfrm flipH="1">
            <a:off x="2074143"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6. </a:t>
            </a:r>
            <a:r>
              <a:rPr lang="es-MX" sz="2400" b="1" dirty="0">
                <a:solidFill>
                  <a:schemeClr val="bg1"/>
                </a:solidFill>
                <a:latin typeface="Arial Narrow" panose="020B0606020202030204" pitchFamily="34" charset="0"/>
              </a:rPr>
              <a:t>Presupuesto de inversión</a:t>
            </a:r>
          </a:p>
          <a:p>
            <a:endParaRPr lang="pt-BR" sz="2000" b="1" dirty="0">
              <a:solidFill>
                <a:schemeClr val="bg1"/>
              </a:solidFill>
              <a:latin typeface="Arial Narrow" panose="020B0606020202030204" pitchFamily="34" charset="0"/>
            </a:endParaRPr>
          </a:p>
        </p:txBody>
      </p:sp>
      <p:pic>
        <p:nvPicPr>
          <p:cNvPr id="8" name="Imagen 1">
            <a:extLst>
              <a:ext uri="{FF2B5EF4-FFF2-40B4-BE49-F238E27FC236}">
                <a16:creationId xmlns:a16="http://schemas.microsoft.com/office/drawing/2014/main" id="{4FC21329-17E0-C9AC-1F85-1AFD9D36E4AD}"/>
              </a:ext>
            </a:extLst>
          </p:cNvPr>
          <p:cNvPicPr>
            <a:picLocks noChangeAspect="1"/>
          </p:cNvPicPr>
          <p:nvPr/>
        </p:nvPicPr>
        <p:blipFill rotWithShape="1">
          <a:blip r:embed="rId5"/>
          <a:srcRect l="12766" t="14094"/>
          <a:stretch/>
        </p:blipFill>
        <p:spPr>
          <a:xfrm>
            <a:off x="0" y="0"/>
            <a:ext cx="1399187" cy="1240589"/>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024644549"/>
              </p:ext>
            </p:extLst>
          </p:nvPr>
        </p:nvGraphicFramePr>
        <p:xfrm>
          <a:off x="670656" y="1266915"/>
          <a:ext cx="11986135" cy="4977391"/>
        </p:xfrm>
        <a:graphic>
          <a:graphicData uri="http://schemas.openxmlformats.org/drawingml/2006/table">
            <a:tbl>
              <a:tblPr firstRow="1">
                <a:tableStyleId>{5C22544A-7EE6-4342-B048-85BDC9FD1C3A}</a:tableStyleId>
              </a:tblPr>
              <a:tblGrid>
                <a:gridCol w="779038">
                  <a:extLst>
                    <a:ext uri="{9D8B030D-6E8A-4147-A177-3AD203B41FA5}">
                      <a16:colId xmlns:a16="http://schemas.microsoft.com/office/drawing/2014/main" val="4197478352"/>
                    </a:ext>
                  </a:extLst>
                </a:gridCol>
                <a:gridCol w="966603">
                  <a:extLst>
                    <a:ext uri="{9D8B030D-6E8A-4147-A177-3AD203B41FA5}">
                      <a16:colId xmlns:a16="http://schemas.microsoft.com/office/drawing/2014/main" val="1242694249"/>
                    </a:ext>
                  </a:extLst>
                </a:gridCol>
                <a:gridCol w="5862878">
                  <a:extLst>
                    <a:ext uri="{9D8B030D-6E8A-4147-A177-3AD203B41FA5}">
                      <a16:colId xmlns:a16="http://schemas.microsoft.com/office/drawing/2014/main" val="3133685681"/>
                    </a:ext>
                  </a:extLst>
                </a:gridCol>
                <a:gridCol w="2001195">
                  <a:extLst>
                    <a:ext uri="{9D8B030D-6E8A-4147-A177-3AD203B41FA5}">
                      <a16:colId xmlns:a16="http://schemas.microsoft.com/office/drawing/2014/main" val="3491674385"/>
                    </a:ext>
                  </a:extLst>
                </a:gridCol>
                <a:gridCol w="1366200">
                  <a:extLst>
                    <a:ext uri="{9D8B030D-6E8A-4147-A177-3AD203B41FA5}">
                      <a16:colId xmlns:a16="http://schemas.microsoft.com/office/drawing/2014/main" val="3000824446"/>
                    </a:ext>
                  </a:extLst>
                </a:gridCol>
                <a:gridCol w="1010221">
                  <a:extLst>
                    <a:ext uri="{9D8B030D-6E8A-4147-A177-3AD203B41FA5}">
                      <a16:colId xmlns:a16="http://schemas.microsoft.com/office/drawing/2014/main" val="1841323622"/>
                    </a:ext>
                  </a:extLst>
                </a:gridCol>
              </a:tblGrid>
              <a:tr h="477272">
                <a:tc>
                  <a:txBody>
                    <a:bodyPr/>
                    <a:lstStyle/>
                    <a:p>
                      <a:pPr algn="ctr" rtl="0" fontAlgn="ctr"/>
                      <a:r>
                        <a:rPr lang="es-CO" sz="1400" u="none" strike="noStrike" kern="1200" dirty="0">
                          <a:solidFill>
                            <a:schemeClr val="bg1"/>
                          </a:solidFill>
                          <a:effectLst/>
                          <a:latin typeface="+mn-lt"/>
                          <a:ea typeface="+mn-ea"/>
                          <a:cs typeface="+mn-cs"/>
                        </a:rPr>
                        <a:t>N°</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50000"/>
                      </a:schemeClr>
                    </a:solidFill>
                  </a:tcPr>
                </a:tc>
                <a:tc>
                  <a:txBody>
                    <a:bodyPr/>
                    <a:lstStyle/>
                    <a:p>
                      <a:pPr algn="ctr" rtl="0" fontAlgn="ctr"/>
                      <a:endParaRPr lang="es-CO" sz="1400" u="none" strike="noStrike" kern="1200" dirty="0">
                        <a:solidFill>
                          <a:schemeClr val="bg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50000"/>
                      </a:schemeClr>
                    </a:solidFill>
                  </a:tcPr>
                </a:tc>
                <a:tc>
                  <a:txBody>
                    <a:bodyPr/>
                    <a:lstStyle/>
                    <a:p>
                      <a:pPr algn="ctr" rtl="0" fontAlgn="ctr"/>
                      <a:r>
                        <a:rPr lang="es-CO" sz="1400" u="none" strike="noStrike" kern="1200" dirty="0">
                          <a:solidFill>
                            <a:schemeClr val="bg1"/>
                          </a:solidFill>
                          <a:effectLst/>
                          <a:latin typeface="+mn-lt"/>
                          <a:ea typeface="+mn-ea"/>
                          <a:cs typeface="+mn-cs"/>
                        </a:rPr>
                        <a:t>PROYECTO</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50000"/>
                      </a:schemeClr>
                    </a:solidFill>
                  </a:tcPr>
                </a:tc>
                <a:tc>
                  <a:txBody>
                    <a:bodyPr/>
                    <a:lstStyle/>
                    <a:p>
                      <a:pPr algn="ctr" rtl="0" fontAlgn="ctr"/>
                      <a:r>
                        <a:rPr lang="es-CO" sz="1400" u="none" strike="noStrike" kern="1200" dirty="0">
                          <a:solidFill>
                            <a:schemeClr val="bg1"/>
                          </a:solidFill>
                          <a:effectLst/>
                          <a:latin typeface="+mn-lt"/>
                          <a:ea typeface="+mn-ea"/>
                          <a:cs typeface="+mn-cs"/>
                        </a:rPr>
                        <a:t> PRESUPUESTO INICIAL 2022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50000"/>
                      </a:schemeClr>
                    </a:solidFill>
                  </a:tcPr>
                </a:tc>
                <a:tc>
                  <a:txBody>
                    <a:bodyPr/>
                    <a:lstStyle/>
                    <a:p>
                      <a:pPr algn="ctr" rtl="0" fontAlgn="ctr"/>
                      <a:r>
                        <a:rPr lang="es-CO" sz="1400" u="none" strike="noStrike" kern="1200" dirty="0">
                          <a:solidFill>
                            <a:schemeClr val="bg1"/>
                          </a:solidFill>
                          <a:effectLst/>
                          <a:latin typeface="+mn-lt"/>
                          <a:ea typeface="+mn-ea"/>
                          <a:cs typeface="+mn-cs"/>
                        </a:rPr>
                        <a:t>  PRESUPUESTO INICIAL 2023</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50000"/>
                      </a:schemeClr>
                    </a:solidFill>
                  </a:tcPr>
                </a:tc>
                <a:tc>
                  <a:txBody>
                    <a:bodyPr/>
                    <a:lstStyle/>
                    <a:p>
                      <a:pPr algn="ctr" rtl="0" fontAlgn="ctr"/>
                      <a:r>
                        <a:rPr lang="es-CO" sz="1400" u="none" strike="noStrike" kern="1200" dirty="0">
                          <a:solidFill>
                            <a:schemeClr val="bg1"/>
                          </a:solidFill>
                          <a:effectLst/>
                          <a:latin typeface="+mn-lt"/>
                          <a:ea typeface="+mn-ea"/>
                          <a:cs typeface="+mn-cs"/>
                        </a:rPr>
                        <a:t> % VARIACIÓN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201581025"/>
                  </a:ext>
                </a:extLst>
              </a:tr>
              <a:tr h="416816">
                <a:tc>
                  <a:txBody>
                    <a:bodyPr/>
                    <a:lstStyle/>
                    <a:p>
                      <a:pPr algn="ctr" rtl="0" fontAlgn="ctr"/>
                      <a:r>
                        <a:rPr lang="es-CO" sz="1400" u="none" strike="noStrike" kern="1200" dirty="0">
                          <a:solidFill>
                            <a:schemeClr val="dk1"/>
                          </a:solidFill>
                          <a:effectLst/>
                          <a:latin typeface="+mn-lt"/>
                          <a:ea typeface="+mn-ea"/>
                          <a:cs typeface="+mn-cs"/>
                        </a:rPr>
                        <a:t>7900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r>
                        <a:rPr lang="es-CO" sz="1400" u="none" strike="noStrike" kern="1200" dirty="0">
                          <a:solidFill>
                            <a:schemeClr val="dk1"/>
                          </a:solidFill>
                          <a:effectLst/>
                          <a:latin typeface="+mn-lt"/>
                          <a:ea typeface="+mn-ea"/>
                          <a:cs typeface="+mn-cs"/>
                        </a:rPr>
                        <a:t>Implementación y establecimiento de la gobernanza entre los diferentes servicios TI</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824.801.000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1.400.000.000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u="none" strike="noStrike" kern="1200" dirty="0">
                          <a:solidFill>
                            <a:schemeClr val="dk1"/>
                          </a:solidFill>
                          <a:effectLst/>
                          <a:latin typeface="+mn-lt"/>
                          <a:ea typeface="+mn-ea"/>
                          <a:cs typeface="+mn-cs"/>
                        </a:rPr>
                        <a:t>70%</a:t>
                      </a: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38990076"/>
                  </a:ext>
                </a:extLst>
              </a:tr>
              <a:tr h="416816">
                <a:tc>
                  <a:txBody>
                    <a:bodyPr/>
                    <a:lstStyle/>
                    <a:p>
                      <a:pPr algn="ctr" rtl="0" fontAlgn="ctr"/>
                      <a:r>
                        <a:rPr lang="es-CO" sz="1400" u="none" strike="noStrike" kern="1200" dirty="0">
                          <a:solidFill>
                            <a:schemeClr val="dk1"/>
                          </a:solidFill>
                          <a:effectLst/>
                          <a:latin typeface="+mn-lt"/>
                          <a:ea typeface="+mn-ea"/>
                          <a:cs typeface="+mn-cs"/>
                        </a:rPr>
                        <a:t>7875</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r>
                        <a:rPr lang="es-CO" sz="1400" u="none" strike="noStrike" kern="1200" dirty="0">
                          <a:solidFill>
                            <a:schemeClr val="dk1"/>
                          </a:solidFill>
                          <a:effectLst/>
                          <a:latin typeface="+mn-lt"/>
                          <a:ea typeface="+mn-ea"/>
                          <a:cs typeface="+mn-cs"/>
                        </a:rPr>
                        <a:t>Fortalecimiento y promoción de la investigación y desarrollo científico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2.703.050.000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4.169.522.000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u="none" strike="noStrike" kern="1200" dirty="0">
                          <a:solidFill>
                            <a:schemeClr val="dk1"/>
                          </a:solidFill>
                          <a:effectLst/>
                          <a:latin typeface="+mn-lt"/>
                          <a:ea typeface="+mn-ea"/>
                          <a:cs typeface="+mn-cs"/>
                        </a:rPr>
                        <a:t>54%</a:t>
                      </a: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718338106"/>
                  </a:ext>
                </a:extLst>
              </a:tr>
              <a:tr h="416816">
                <a:tc>
                  <a:txBody>
                    <a:bodyPr/>
                    <a:lstStyle/>
                    <a:p>
                      <a:pPr algn="ctr" rtl="0" fontAlgn="ctr"/>
                      <a:r>
                        <a:rPr lang="es-CO" sz="1400" u="none" strike="noStrike" kern="1200" dirty="0">
                          <a:solidFill>
                            <a:schemeClr val="dk1"/>
                          </a:solidFill>
                          <a:effectLst/>
                          <a:latin typeface="+mn-lt"/>
                          <a:ea typeface="+mn-ea"/>
                          <a:cs typeface="+mn-cs"/>
                        </a:rPr>
                        <a:t>7899</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r>
                        <a:rPr lang="es-CO" sz="1400" u="none" strike="noStrike" kern="1200" dirty="0">
                          <a:solidFill>
                            <a:schemeClr val="dk1"/>
                          </a:solidFill>
                          <a:effectLst/>
                          <a:latin typeface="+mn-lt"/>
                          <a:ea typeface="+mn-ea"/>
                          <a:cs typeface="+mn-cs"/>
                        </a:rPr>
                        <a:t>Fortalecimiento y modernización de la Infraestructura tecnológica</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2.284.022.000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3.173.061.000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u="none" strike="noStrike" kern="1200" dirty="0">
                          <a:solidFill>
                            <a:schemeClr val="dk1"/>
                          </a:solidFill>
                          <a:effectLst/>
                          <a:latin typeface="+mn-lt"/>
                          <a:ea typeface="+mn-ea"/>
                          <a:cs typeface="+mn-cs"/>
                        </a:rPr>
                        <a:t>39%</a:t>
                      </a: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328220262"/>
                  </a:ext>
                </a:extLst>
              </a:tr>
              <a:tr h="416816">
                <a:tc>
                  <a:txBody>
                    <a:bodyPr/>
                    <a:lstStyle/>
                    <a:p>
                      <a:pPr algn="ctr" rtl="0" fontAlgn="ctr"/>
                      <a:r>
                        <a:rPr lang="es-CO" sz="1400" u="none" strike="noStrike" kern="1200" dirty="0">
                          <a:solidFill>
                            <a:schemeClr val="dk1"/>
                          </a:solidFill>
                          <a:effectLst/>
                          <a:latin typeface="+mn-lt"/>
                          <a:ea typeface="+mn-ea"/>
                          <a:cs typeface="+mn-cs"/>
                        </a:rPr>
                        <a:t>7892</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r>
                        <a:rPr lang="es-CO" sz="1400" u="none" strike="noStrike" kern="1200" dirty="0">
                          <a:solidFill>
                            <a:schemeClr val="dk1"/>
                          </a:solidFill>
                          <a:effectLst/>
                          <a:latin typeface="+mn-lt"/>
                          <a:ea typeface="+mn-ea"/>
                          <a:cs typeface="+mn-cs"/>
                        </a:rPr>
                        <a:t>Desarrollo y Fortalecimiento de los Doctorados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1.371.351.000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1.889.840.000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u="none" strike="noStrike" kern="1200" dirty="0">
                          <a:solidFill>
                            <a:schemeClr val="dk1"/>
                          </a:solidFill>
                          <a:effectLst/>
                          <a:latin typeface="+mn-lt"/>
                          <a:ea typeface="+mn-ea"/>
                          <a:cs typeface="+mn-cs"/>
                        </a:rPr>
                        <a:t>38%</a:t>
                      </a: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36050149"/>
                  </a:ext>
                </a:extLst>
              </a:tr>
              <a:tr h="416816">
                <a:tc>
                  <a:txBody>
                    <a:bodyPr/>
                    <a:lstStyle/>
                    <a:p>
                      <a:pPr algn="ctr" rtl="0" fontAlgn="ctr"/>
                      <a:r>
                        <a:rPr lang="es-CO" sz="1400" u="none" strike="noStrike" kern="1200" dirty="0">
                          <a:solidFill>
                            <a:schemeClr val="dk1"/>
                          </a:solidFill>
                          <a:effectLst/>
                          <a:latin typeface="+mn-lt"/>
                          <a:ea typeface="+mn-ea"/>
                          <a:cs typeface="+mn-cs"/>
                        </a:rPr>
                        <a:t>7896</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r>
                        <a:rPr lang="es-CO" sz="1400" u="none" strike="noStrike" kern="1200" dirty="0">
                          <a:solidFill>
                            <a:schemeClr val="dk1"/>
                          </a:solidFill>
                          <a:effectLst/>
                          <a:latin typeface="+mn-lt"/>
                          <a:ea typeface="+mn-ea"/>
                          <a:cs typeface="+mn-cs"/>
                        </a:rPr>
                        <a:t>Fortalecimiento y Ampliación de la infraestructura física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8.474.800.000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11.118.722.000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u="none" strike="noStrike" kern="1200" dirty="0">
                          <a:solidFill>
                            <a:schemeClr val="dk1"/>
                          </a:solidFill>
                          <a:effectLst/>
                          <a:latin typeface="+mn-lt"/>
                          <a:ea typeface="+mn-ea"/>
                          <a:cs typeface="+mn-cs"/>
                        </a:rPr>
                        <a:t>31%</a:t>
                      </a: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916392227"/>
                  </a:ext>
                </a:extLst>
              </a:tr>
              <a:tr h="416816">
                <a:tc>
                  <a:txBody>
                    <a:bodyPr/>
                    <a:lstStyle/>
                    <a:p>
                      <a:pPr algn="ctr" rtl="0" fontAlgn="ctr"/>
                      <a:r>
                        <a:rPr lang="es-CO" sz="1400" u="none" strike="noStrike" kern="1200" dirty="0">
                          <a:solidFill>
                            <a:schemeClr val="dk1"/>
                          </a:solidFill>
                          <a:effectLst/>
                          <a:latin typeface="+mn-lt"/>
                          <a:ea typeface="+mn-ea"/>
                          <a:cs typeface="+mn-cs"/>
                        </a:rPr>
                        <a:t>7889</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r>
                        <a:rPr lang="es-CO" sz="1400" u="none" strike="noStrike" kern="1200" dirty="0">
                          <a:solidFill>
                            <a:schemeClr val="dk1"/>
                          </a:solidFill>
                          <a:effectLst/>
                          <a:latin typeface="+mn-lt"/>
                          <a:ea typeface="+mn-ea"/>
                          <a:cs typeface="+mn-cs"/>
                        </a:rPr>
                        <a:t>Consolidación del modelo de servicios CRAI</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1.484.350.000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1.889.840.000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u="none" strike="noStrike" kern="1200" dirty="0">
                          <a:solidFill>
                            <a:schemeClr val="dk1"/>
                          </a:solidFill>
                          <a:effectLst/>
                          <a:latin typeface="+mn-lt"/>
                          <a:ea typeface="+mn-ea"/>
                          <a:cs typeface="+mn-cs"/>
                        </a:rPr>
                        <a:t>27%</a:t>
                      </a: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547641481"/>
                  </a:ext>
                </a:extLst>
              </a:tr>
              <a:tr h="416816">
                <a:tc>
                  <a:txBody>
                    <a:bodyPr/>
                    <a:lstStyle/>
                    <a:p>
                      <a:pPr algn="ctr" rtl="0" fontAlgn="ctr"/>
                      <a:r>
                        <a:rPr lang="es-CO" sz="1400" u="none" strike="noStrike" kern="1200" dirty="0">
                          <a:solidFill>
                            <a:schemeClr val="dk1"/>
                          </a:solidFill>
                          <a:effectLst/>
                          <a:latin typeface="+mn-lt"/>
                          <a:ea typeface="+mn-ea"/>
                          <a:cs typeface="+mn-cs"/>
                        </a:rPr>
                        <a:t>7878</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r>
                        <a:rPr lang="es-CO" sz="1400" u="none" strike="noStrike" kern="1200" dirty="0">
                          <a:solidFill>
                            <a:schemeClr val="dk1"/>
                          </a:solidFill>
                          <a:effectLst/>
                          <a:latin typeface="+mn-lt"/>
                          <a:ea typeface="+mn-ea"/>
                          <a:cs typeface="+mn-cs"/>
                        </a:rPr>
                        <a:t>Fortalecimiento, fomento y desarrollo de entornos virtuales en la UD</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843.226.000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1.000.000.000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u="none" strike="noStrike" kern="1200" dirty="0">
                          <a:solidFill>
                            <a:schemeClr val="dk1"/>
                          </a:solidFill>
                          <a:effectLst/>
                          <a:latin typeface="+mn-lt"/>
                          <a:ea typeface="+mn-ea"/>
                          <a:cs typeface="+mn-cs"/>
                        </a:rPr>
                        <a:t>19%</a:t>
                      </a: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919589458"/>
                  </a:ext>
                </a:extLst>
              </a:tr>
              <a:tr h="416816">
                <a:tc>
                  <a:txBody>
                    <a:bodyPr/>
                    <a:lstStyle/>
                    <a:p>
                      <a:pPr algn="ctr" rtl="0" fontAlgn="ctr"/>
                      <a:r>
                        <a:rPr lang="es-CO" sz="1400" u="none" strike="noStrike" kern="1200" dirty="0">
                          <a:solidFill>
                            <a:schemeClr val="dk1"/>
                          </a:solidFill>
                          <a:effectLst/>
                          <a:latin typeface="+mn-lt"/>
                          <a:ea typeface="+mn-ea"/>
                          <a:cs typeface="+mn-cs"/>
                        </a:rPr>
                        <a:t>7821</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b"/>
                      <a:endParaRPr lang="es-CO" sz="1400" u="none" strike="noStrike" kern="1200" dirty="0">
                        <a:solidFill>
                          <a:schemeClr val="dk1"/>
                        </a:solidFill>
                        <a:effectLst/>
                        <a:latin typeface="+mn-lt"/>
                        <a:ea typeface="+mn-ea"/>
                        <a:cs typeface="+mn-cs"/>
                      </a:endParaRP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b"/>
                      <a:r>
                        <a:rPr lang="es-CO" sz="1400" u="none" strike="noStrike" kern="1200" dirty="0">
                          <a:solidFill>
                            <a:schemeClr val="dk1"/>
                          </a:solidFill>
                          <a:effectLst/>
                          <a:latin typeface="+mn-lt"/>
                          <a:ea typeface="+mn-ea"/>
                          <a:cs typeface="+mn-cs"/>
                        </a:rPr>
                        <a:t>Fortalecimiento y Dotación de Laboratorios, Talleres, Centros y Aulas</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5.104.900.000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3.690.880.000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u="none" strike="noStrike" kern="1200" dirty="0">
                          <a:solidFill>
                            <a:schemeClr val="dk1"/>
                          </a:solidFill>
                          <a:effectLst/>
                          <a:latin typeface="+mn-lt"/>
                          <a:ea typeface="+mn-ea"/>
                          <a:cs typeface="+mn-cs"/>
                        </a:rPr>
                        <a:t>-28%</a:t>
                      </a: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93886809"/>
                  </a:ext>
                </a:extLst>
              </a:tr>
              <a:tr h="416816">
                <a:tc>
                  <a:txBody>
                    <a:bodyPr/>
                    <a:lstStyle/>
                    <a:p>
                      <a:pPr algn="ctr" rtl="0" fontAlgn="ctr"/>
                      <a:r>
                        <a:rPr lang="es-CO" sz="1400" u="none" strike="noStrike" kern="1200" dirty="0">
                          <a:solidFill>
                            <a:schemeClr val="dk1"/>
                          </a:solidFill>
                          <a:effectLst/>
                          <a:latin typeface="+mn-lt"/>
                          <a:ea typeface="+mn-ea"/>
                          <a:cs typeface="+mn-cs"/>
                        </a:rPr>
                        <a:t>7866</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r>
                        <a:rPr lang="es-CO" sz="1400" u="none" strike="noStrike" kern="1200" dirty="0">
                          <a:solidFill>
                            <a:schemeClr val="dk1"/>
                          </a:solidFill>
                          <a:effectLst/>
                          <a:latin typeface="+mn-lt"/>
                          <a:ea typeface="+mn-ea"/>
                          <a:cs typeface="+mn-cs"/>
                        </a:rPr>
                        <a:t>Fortalecimiento a la Promoción para la Excelencia Académica.</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1.000.000.000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800.000.000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u="none" strike="noStrike" kern="1200" dirty="0">
                          <a:solidFill>
                            <a:schemeClr val="dk1"/>
                          </a:solidFill>
                          <a:effectLst/>
                          <a:latin typeface="+mn-lt"/>
                          <a:ea typeface="+mn-ea"/>
                          <a:cs typeface="+mn-cs"/>
                        </a:rPr>
                        <a:t>-20%</a:t>
                      </a:r>
                    </a:p>
                  </a:txBody>
                  <a:tcPr marL="0" marR="0"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9429811"/>
                  </a:ext>
                </a:extLst>
              </a:tr>
              <a:tr h="416816">
                <a:tc>
                  <a:txBody>
                    <a:bodyPr/>
                    <a:lstStyle/>
                    <a:p>
                      <a:pPr algn="ctr" rtl="0" fontAlgn="ctr"/>
                      <a:r>
                        <a:rPr lang="es-CO" sz="1400" u="none" strike="noStrike" kern="1200" dirty="0">
                          <a:solidFill>
                            <a:schemeClr val="dk1"/>
                          </a:solidFill>
                          <a:effectLst/>
                          <a:latin typeface="+mn-lt"/>
                          <a:ea typeface="+mn-ea"/>
                          <a:cs typeface="+mn-cs"/>
                        </a:rPr>
                        <a:t>7894</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rtl="0" fontAlgn="ctr"/>
                      <a:r>
                        <a:rPr lang="es-CO" sz="1400" u="none" strike="noStrike" kern="1200" dirty="0">
                          <a:solidFill>
                            <a:schemeClr val="dk1"/>
                          </a:solidFill>
                          <a:effectLst/>
                          <a:latin typeface="+mn-lt"/>
                          <a:ea typeface="+mn-ea"/>
                          <a:cs typeface="+mn-cs"/>
                        </a:rPr>
                        <a:t>Dotación de los laboratorios del proyecto Ensueño</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rtl="0" fontAlgn="ctr"/>
                      <a:r>
                        <a:rPr lang="es-CO" sz="1400" u="none" strike="noStrike" kern="1200" dirty="0">
                          <a:solidFill>
                            <a:schemeClr val="dk1"/>
                          </a:solidFill>
                          <a:effectLst/>
                          <a:latin typeface="+mn-lt"/>
                          <a:ea typeface="+mn-ea"/>
                          <a:cs typeface="+mn-cs"/>
                        </a:rPr>
                        <a:t>      2.068.481.000 </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MX" sz="1400" u="none" strike="noStrike" kern="1200" dirty="0">
                          <a:solidFill>
                            <a:schemeClr val="dk1"/>
                          </a:solidFill>
                          <a:effectLst/>
                          <a:latin typeface="+mn-lt"/>
                          <a:ea typeface="+mn-ea"/>
                          <a:cs typeface="+mn-cs"/>
                        </a:rPr>
                        <a:t>N/A</a:t>
                      </a:r>
                      <a:endParaRPr lang="es-CO" sz="1400" u="none" strike="noStrike" kern="1200" dirty="0">
                        <a:solidFill>
                          <a:schemeClr val="dk1"/>
                        </a:solidFill>
                        <a:effectLst/>
                        <a:latin typeface="+mn-lt"/>
                        <a:ea typeface="+mn-ea"/>
                        <a:cs typeface="+mn-cs"/>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211449934"/>
                  </a:ext>
                </a:extLst>
              </a:tr>
              <a:tr h="322055">
                <a:tc gridSpan="3">
                  <a:txBody>
                    <a:bodyPr/>
                    <a:lstStyle/>
                    <a:p>
                      <a:pPr algn="ctr" rtl="0" fontAlgn="ctr"/>
                      <a:r>
                        <a:rPr lang="es-CO" sz="1400" b="1" u="none" strike="noStrike" kern="1200" dirty="0">
                          <a:solidFill>
                            <a:schemeClr val="dk1"/>
                          </a:solidFill>
                          <a:effectLst/>
                          <a:latin typeface="+mn-lt"/>
                          <a:ea typeface="+mn-ea"/>
                          <a:cs typeface="+mn-cs"/>
                        </a:rPr>
                        <a:t>TOTAL</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pPr algn="l" rtl="0" fontAlgn="ctr"/>
                      <a:endParaRPr lang="es-CO" sz="14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pPr algn="l" rtl="0" fontAlgn="ctr"/>
                      <a:endParaRPr lang="es-CO" sz="14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r" fontAlgn="b"/>
                      <a:r>
                        <a:rPr lang="es-CO" sz="1400" b="1" u="none" strike="noStrike" kern="1200" dirty="0">
                          <a:solidFill>
                            <a:schemeClr val="dk1"/>
                          </a:solidFill>
                          <a:effectLst/>
                          <a:latin typeface="+mn-lt"/>
                          <a:ea typeface="+mn-ea"/>
                          <a:cs typeface="+mn-cs"/>
                        </a:rPr>
                        <a:t>24.090.500.000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fontAlgn="b"/>
                      <a:r>
                        <a:rPr lang="es-CO" sz="1400" b="1" u="none" strike="noStrike" kern="1200" dirty="0">
                          <a:solidFill>
                            <a:schemeClr val="dk1"/>
                          </a:solidFill>
                          <a:effectLst/>
                          <a:latin typeface="+mn-lt"/>
                          <a:ea typeface="+mn-ea"/>
                          <a:cs typeface="+mn-cs"/>
                        </a:rPr>
                        <a:t>31.200.346.000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b"/>
                      <a:r>
                        <a:rPr lang="es-CO" sz="1400" b="1" u="none" strike="noStrike" kern="1200" dirty="0">
                          <a:solidFill>
                            <a:schemeClr val="dk1"/>
                          </a:solidFill>
                          <a:effectLst/>
                          <a:latin typeface="+mn-lt"/>
                          <a:ea typeface="+mn-ea"/>
                          <a:cs typeface="+mn-cs"/>
                        </a:rPr>
                        <a:t>30%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764223883"/>
                  </a:ext>
                </a:extLst>
              </a:tr>
            </a:tbl>
          </a:graphicData>
        </a:graphic>
      </p:graphicFrame>
      <p:pic>
        <p:nvPicPr>
          <p:cNvPr id="24" name="Imagen 23">
            <a:extLst>
              <a:ext uri="{FF2B5EF4-FFF2-40B4-BE49-F238E27FC236}">
                <a16:creationId xmlns:a16="http://schemas.microsoft.com/office/drawing/2014/main" id="{61D0C8C4-8009-4BB0-BF24-110ED805BA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1444" y="1751628"/>
            <a:ext cx="388199" cy="388199"/>
          </a:xfrm>
          <a:prstGeom prst="rect">
            <a:avLst/>
          </a:prstGeom>
        </p:spPr>
      </p:pic>
      <p:pic>
        <p:nvPicPr>
          <p:cNvPr id="26" name="Imagen 25">
            <a:extLst>
              <a:ext uri="{FF2B5EF4-FFF2-40B4-BE49-F238E27FC236}">
                <a16:creationId xmlns:a16="http://schemas.microsoft.com/office/drawing/2014/main" id="{E0EF0EF0-DB05-48CD-A986-C91D9D16FD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396" y="2219892"/>
            <a:ext cx="303533" cy="303533"/>
          </a:xfrm>
          <a:prstGeom prst="rect">
            <a:avLst/>
          </a:prstGeom>
        </p:spPr>
      </p:pic>
      <p:pic>
        <p:nvPicPr>
          <p:cNvPr id="27" name="Imagen 26">
            <a:extLst>
              <a:ext uri="{FF2B5EF4-FFF2-40B4-BE49-F238E27FC236}">
                <a16:creationId xmlns:a16="http://schemas.microsoft.com/office/drawing/2014/main" id="{994A7556-0600-4879-972E-45AF3CD88A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3397" y="2610473"/>
            <a:ext cx="303533" cy="303533"/>
          </a:xfrm>
          <a:prstGeom prst="rect">
            <a:avLst/>
          </a:prstGeom>
        </p:spPr>
      </p:pic>
      <p:pic>
        <p:nvPicPr>
          <p:cNvPr id="28" name="Imagen 27">
            <a:extLst>
              <a:ext uri="{FF2B5EF4-FFF2-40B4-BE49-F238E27FC236}">
                <a16:creationId xmlns:a16="http://schemas.microsoft.com/office/drawing/2014/main" id="{6D85C482-4AAD-452E-88A1-832F2DF361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9341" y="3055290"/>
            <a:ext cx="303533" cy="303533"/>
          </a:xfrm>
          <a:prstGeom prst="rect">
            <a:avLst/>
          </a:prstGeom>
        </p:spPr>
      </p:pic>
      <p:pic>
        <p:nvPicPr>
          <p:cNvPr id="29" name="Imagen 28">
            <a:extLst>
              <a:ext uri="{FF2B5EF4-FFF2-40B4-BE49-F238E27FC236}">
                <a16:creationId xmlns:a16="http://schemas.microsoft.com/office/drawing/2014/main" id="{3E43DC27-650A-4132-A428-220C0A3C50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4165" y="3438888"/>
            <a:ext cx="401042" cy="322264"/>
          </a:xfrm>
          <a:prstGeom prst="rect">
            <a:avLst/>
          </a:prstGeom>
        </p:spPr>
      </p:pic>
      <p:pic>
        <p:nvPicPr>
          <p:cNvPr id="30" name="Imagen 29">
            <a:extLst>
              <a:ext uri="{FF2B5EF4-FFF2-40B4-BE49-F238E27FC236}">
                <a16:creationId xmlns:a16="http://schemas.microsoft.com/office/drawing/2014/main" id="{09FE7B26-46D0-4F52-A7D1-F24C6606BB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69341" y="3890231"/>
            <a:ext cx="303533" cy="303533"/>
          </a:xfrm>
          <a:prstGeom prst="rect">
            <a:avLst/>
          </a:prstGeom>
        </p:spPr>
      </p:pic>
      <p:pic>
        <p:nvPicPr>
          <p:cNvPr id="31" name="Imagen 30">
            <a:extLst>
              <a:ext uri="{FF2B5EF4-FFF2-40B4-BE49-F238E27FC236}">
                <a16:creationId xmlns:a16="http://schemas.microsoft.com/office/drawing/2014/main" id="{19A7013F-3539-425D-81B5-2DA436F194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9341" y="4280812"/>
            <a:ext cx="303533" cy="303533"/>
          </a:xfrm>
          <a:prstGeom prst="rect">
            <a:avLst/>
          </a:prstGeom>
        </p:spPr>
      </p:pic>
      <p:pic>
        <p:nvPicPr>
          <p:cNvPr id="32" name="Imagen 31">
            <a:extLst>
              <a:ext uri="{FF2B5EF4-FFF2-40B4-BE49-F238E27FC236}">
                <a16:creationId xmlns:a16="http://schemas.microsoft.com/office/drawing/2014/main" id="{D8B8ED45-D462-4232-94FB-0242C3D7913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43195" y="4736849"/>
            <a:ext cx="265591" cy="265591"/>
          </a:xfrm>
          <a:prstGeom prst="rect">
            <a:avLst/>
          </a:prstGeom>
        </p:spPr>
      </p:pic>
      <p:pic>
        <p:nvPicPr>
          <p:cNvPr id="40" name="Imagen 39">
            <a:extLst>
              <a:ext uri="{FF2B5EF4-FFF2-40B4-BE49-F238E27FC236}">
                <a16:creationId xmlns:a16="http://schemas.microsoft.com/office/drawing/2014/main" id="{BECAB9B3-4EE9-4D6F-957E-550E4F591E8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05253" y="5117703"/>
            <a:ext cx="303533" cy="303533"/>
          </a:xfrm>
          <a:prstGeom prst="rect">
            <a:avLst/>
          </a:prstGeom>
        </p:spPr>
      </p:pic>
      <p:pic>
        <p:nvPicPr>
          <p:cNvPr id="42" name="Imagen 41">
            <a:extLst>
              <a:ext uri="{FF2B5EF4-FFF2-40B4-BE49-F238E27FC236}">
                <a16:creationId xmlns:a16="http://schemas.microsoft.com/office/drawing/2014/main" id="{DF00125C-8A6A-411E-B7FF-2F2FE84B24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22103" y="5536499"/>
            <a:ext cx="352040" cy="352040"/>
          </a:xfrm>
          <a:prstGeom prst="rect">
            <a:avLst/>
          </a:prstGeom>
        </p:spPr>
      </p:pic>
    </p:spTree>
    <p:extLst>
      <p:ext uri="{BB962C8B-B14F-4D97-AF65-F5344CB8AC3E}">
        <p14:creationId xmlns:p14="http://schemas.microsoft.com/office/powerpoint/2010/main" val="342308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4" y="-22353"/>
            <a:ext cx="7225079" cy="7043866"/>
          </a:xfrm>
          <a:prstGeom prst="rect">
            <a:avLst/>
          </a:prstGeom>
        </p:spPr>
      </p:pic>
      <p:sp>
        <p:nvSpPr>
          <p:cNvPr id="5" name="CuadroTexto 4">
            <a:extLst>
              <a:ext uri="{FF2B5EF4-FFF2-40B4-BE49-F238E27FC236}">
                <a16:creationId xmlns:a16="http://schemas.microsoft.com/office/drawing/2014/main" id="{9991B0D3-8742-D2B8-601B-A3D41178F3BC}"/>
              </a:ext>
            </a:extLst>
          </p:cNvPr>
          <p:cNvSpPr txBox="1"/>
          <p:nvPr/>
        </p:nvSpPr>
        <p:spPr>
          <a:xfrm>
            <a:off x="1341553" y="2907199"/>
            <a:ext cx="9978583" cy="769441"/>
          </a:xfrm>
          <a:prstGeom prst="rect">
            <a:avLst/>
          </a:prstGeom>
          <a:noFill/>
        </p:spPr>
        <p:txBody>
          <a:bodyPr wrap="square" rtlCol="0">
            <a:spAutoFit/>
          </a:bodyPr>
          <a:lstStyle/>
          <a:p>
            <a:pPr algn="ctr"/>
            <a:r>
              <a:rPr lang="es-ES" sz="4095" b="1" i="1" dirty="0">
                <a:effectLst>
                  <a:outerShdw blurRad="38100" dist="38100" dir="2700000" algn="tl">
                    <a:srgbClr val="000000">
                      <a:alpha val="43137"/>
                    </a:srgbClr>
                  </a:outerShdw>
                </a:effectLst>
                <a:latin typeface="Arial Nova"/>
              </a:rPr>
              <a:t>1. </a:t>
            </a:r>
            <a:r>
              <a:rPr lang="es-ES" sz="4400" b="1" i="1" dirty="0">
                <a:effectLst>
                  <a:outerShdw blurRad="38100" dist="38100" dir="2700000" algn="tl">
                    <a:srgbClr val="000000">
                      <a:alpha val="43137"/>
                    </a:srgbClr>
                  </a:outerShdw>
                </a:effectLst>
                <a:latin typeface="Arial Nova"/>
              </a:rPr>
              <a:t>Contexto Universitario</a:t>
            </a:r>
            <a:endParaRPr lang="es-ES" sz="4095" b="1" i="1" dirty="0">
              <a:effectLst>
                <a:outerShdw blurRad="38100" dist="38100" dir="2700000" algn="tl">
                  <a:srgbClr val="000000">
                    <a:alpha val="43137"/>
                  </a:srgbClr>
                </a:outerShdw>
              </a:effectLst>
              <a:latin typeface="Arial Nova"/>
            </a:endParaRPr>
          </a:p>
        </p:txBody>
      </p:sp>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3"/>
          <a:srcRect l="12766" t="14094"/>
          <a:stretch/>
        </p:blipFill>
        <p:spPr>
          <a:xfrm>
            <a:off x="0" y="0"/>
            <a:ext cx="1884722" cy="1671088"/>
          </a:xfrm>
          <a:prstGeom prst="rect">
            <a:avLst/>
          </a:prstGeom>
        </p:spPr>
      </p:pic>
      <p:sp>
        <p:nvSpPr>
          <p:cNvPr id="8" name="Paralelogramo 7">
            <a:extLst>
              <a:ext uri="{FF2B5EF4-FFF2-40B4-BE49-F238E27FC236}">
                <a16:creationId xmlns:a16="http://schemas.microsoft.com/office/drawing/2014/main" id="{1800C19B-CF54-1C5B-C395-6996293B1B15}"/>
              </a:ext>
            </a:extLst>
          </p:cNvPr>
          <p:cNvSpPr/>
          <p:nvPr/>
        </p:nvSpPr>
        <p:spPr>
          <a:xfrm flipH="1">
            <a:off x="2459359" y="0"/>
            <a:ext cx="9623750" cy="554330"/>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48" b="1" dirty="0">
              <a:solidFill>
                <a:schemeClr val="bg1"/>
              </a:solidFill>
              <a:latin typeface="Arial Narrow" panose="020B0606020202030204" pitchFamily="34" charset="0"/>
            </a:endParaRPr>
          </a:p>
        </p:txBody>
      </p:sp>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spTree>
    <p:extLst>
      <p:ext uri="{BB962C8B-B14F-4D97-AF65-F5344CB8AC3E}">
        <p14:creationId xmlns:p14="http://schemas.microsoft.com/office/powerpoint/2010/main" val="773075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5" y="-1"/>
            <a:ext cx="6330844" cy="7021513"/>
          </a:xfrm>
          <a:prstGeom prst="rect">
            <a:avLst/>
          </a:prstGeom>
        </p:spPr>
      </p:pic>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3"/>
          <a:srcRect l="12766" t="14094"/>
          <a:stretch/>
        </p:blipFill>
        <p:spPr>
          <a:xfrm>
            <a:off x="0" y="-1"/>
            <a:ext cx="1884722" cy="1671088"/>
          </a:xfrm>
          <a:prstGeom prst="rect">
            <a:avLst/>
          </a:prstGeom>
        </p:spPr>
      </p:pic>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sp>
        <p:nvSpPr>
          <p:cNvPr id="10" name="Paralelogramo 9">
            <a:extLst>
              <a:ext uri="{FF2B5EF4-FFF2-40B4-BE49-F238E27FC236}">
                <a16:creationId xmlns:a16="http://schemas.microsoft.com/office/drawing/2014/main" id="{C8623E32-9B2D-CF35-C4F1-BDD4C0DD29B7}"/>
              </a:ext>
            </a:extLst>
          </p:cNvPr>
          <p:cNvSpPr/>
          <p:nvPr/>
        </p:nvSpPr>
        <p:spPr>
          <a:xfrm flipH="1">
            <a:off x="2074143"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endParaRPr lang="pt-BR" sz="2000" b="1" dirty="0">
              <a:solidFill>
                <a:schemeClr val="bg1"/>
              </a:solidFill>
              <a:latin typeface="Arial Narrow" panose="020B0606020202030204" pitchFamily="34" charset="0"/>
            </a:endParaRPr>
          </a:p>
        </p:txBody>
      </p:sp>
      <p:sp>
        <p:nvSpPr>
          <p:cNvPr id="3" name="CuadroTexto 2">
            <a:extLst>
              <a:ext uri="{FF2B5EF4-FFF2-40B4-BE49-F238E27FC236}">
                <a16:creationId xmlns:a16="http://schemas.microsoft.com/office/drawing/2014/main" id="{C67C3786-A397-4014-F85D-4FDB7078DDA5}"/>
              </a:ext>
            </a:extLst>
          </p:cNvPr>
          <p:cNvSpPr txBox="1"/>
          <p:nvPr/>
        </p:nvSpPr>
        <p:spPr>
          <a:xfrm>
            <a:off x="2336989" y="2923828"/>
            <a:ext cx="9017548" cy="723275"/>
          </a:xfrm>
          <a:prstGeom prst="rect">
            <a:avLst/>
          </a:prstGeom>
          <a:noFill/>
        </p:spPr>
        <p:txBody>
          <a:bodyPr wrap="square">
            <a:spAutoFit/>
          </a:bodyPr>
          <a:lstStyle/>
          <a:p>
            <a:r>
              <a:rPr lang="es-CO" sz="4100" b="1" i="1" dirty="0">
                <a:effectLst>
                  <a:outerShdw blurRad="38100" dist="38100" dir="2700000" algn="tl">
                    <a:srgbClr val="000000">
                      <a:alpha val="43137"/>
                    </a:srgbClr>
                  </a:outerShdw>
                </a:effectLst>
              </a:rPr>
              <a:t>7. Resumen Programación Presupuestal</a:t>
            </a:r>
            <a:endParaRPr lang="es-CO" sz="4100" dirty="0"/>
          </a:p>
        </p:txBody>
      </p:sp>
    </p:spTree>
    <p:extLst>
      <p:ext uri="{BB962C8B-B14F-4D97-AF65-F5344CB8AC3E}">
        <p14:creationId xmlns:p14="http://schemas.microsoft.com/office/powerpoint/2010/main" val="4126529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988" y="-2950"/>
            <a:ext cx="6936482" cy="7021514"/>
          </a:xfrm>
          <a:prstGeom prst="rect">
            <a:avLst/>
          </a:prstGeom>
        </p:spPr>
      </p:pic>
      <p:sp>
        <p:nvSpPr>
          <p:cNvPr id="4" name="Footer Placeholder 3"/>
          <p:cNvSpPr>
            <a:spLocks noGrp="1"/>
          </p:cNvSpPr>
          <p:nvPr>
            <p:ph type="ftr" sz="quarter" idx="11"/>
          </p:nvPr>
        </p:nvSpPr>
        <p:spPr>
          <a:xfrm>
            <a:off x="4400918" y="6697378"/>
            <a:ext cx="4483953" cy="373831"/>
          </a:xfrm>
        </p:spPr>
        <p:txBody>
          <a:bodyPr/>
          <a:lstStyle/>
          <a:p>
            <a:r>
              <a:rPr lang="es-CO" i="1" dirty="0"/>
              <a:t>www.udistrital.edu.co</a:t>
            </a:r>
          </a:p>
        </p:txBody>
      </p:sp>
      <p:sp>
        <p:nvSpPr>
          <p:cNvPr id="2" name="Marcador de número de diapositiva 1">
            <a:extLst>
              <a:ext uri="{FF2B5EF4-FFF2-40B4-BE49-F238E27FC236}">
                <a16:creationId xmlns:a16="http://schemas.microsoft.com/office/drawing/2014/main" id="{67767376-E6F3-48FC-8753-C365DB261FE7}"/>
              </a:ext>
            </a:extLst>
          </p:cNvPr>
          <p:cNvSpPr>
            <a:spLocks noGrp="1"/>
          </p:cNvSpPr>
          <p:nvPr>
            <p:ph type="sldNum" sz="quarter" idx="12"/>
          </p:nvPr>
        </p:nvSpPr>
        <p:spPr/>
        <p:txBody>
          <a:bodyPr/>
          <a:lstStyle/>
          <a:p>
            <a:fld id="{B932825C-A7B8-483F-B1CB-5A93A4AE4C46}" type="slidenum">
              <a:rPr lang="es-CO" smtClean="0"/>
              <a:t>31</a:t>
            </a:fld>
            <a:endParaRPr lang="es-CO"/>
          </a:p>
        </p:txBody>
      </p:sp>
      <p:pic>
        <p:nvPicPr>
          <p:cNvPr id="3" name="Imagen 1">
            <a:extLst>
              <a:ext uri="{FF2B5EF4-FFF2-40B4-BE49-F238E27FC236}">
                <a16:creationId xmlns:a16="http://schemas.microsoft.com/office/drawing/2014/main" id="{3D8E77EF-AC3C-DCB0-3EE8-D959651D1696}"/>
              </a:ext>
            </a:extLst>
          </p:cNvPr>
          <p:cNvPicPr>
            <a:picLocks noChangeAspect="1"/>
          </p:cNvPicPr>
          <p:nvPr/>
        </p:nvPicPr>
        <p:blipFill rotWithShape="1">
          <a:blip r:embed="rId4"/>
          <a:srcRect l="12766" t="14094"/>
          <a:stretch/>
        </p:blipFill>
        <p:spPr>
          <a:xfrm>
            <a:off x="0" y="-1"/>
            <a:ext cx="1884722" cy="1671088"/>
          </a:xfrm>
          <a:prstGeom prst="rect">
            <a:avLst/>
          </a:prstGeom>
        </p:spPr>
      </p:pic>
      <p:sp>
        <p:nvSpPr>
          <p:cNvPr id="9" name="Paralelogramo 8">
            <a:extLst>
              <a:ext uri="{FF2B5EF4-FFF2-40B4-BE49-F238E27FC236}">
                <a16:creationId xmlns:a16="http://schemas.microsoft.com/office/drawing/2014/main" id="{D39F6546-6A8F-E710-9446-019D7BDFC25D}"/>
              </a:ext>
            </a:extLst>
          </p:cNvPr>
          <p:cNvSpPr/>
          <p:nvPr/>
        </p:nvSpPr>
        <p:spPr>
          <a:xfrm flipH="1">
            <a:off x="2074143"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7. </a:t>
            </a:r>
            <a:r>
              <a:rPr lang="es-MX" sz="2400" b="1" dirty="0">
                <a:solidFill>
                  <a:schemeClr val="bg1"/>
                </a:solidFill>
                <a:latin typeface="Arial Narrow" panose="020B0606020202030204" pitchFamily="34" charset="0"/>
              </a:rPr>
              <a:t>Resumen Programación Presupuestal</a:t>
            </a:r>
          </a:p>
          <a:p>
            <a:endParaRPr lang="pt-BR" sz="2000" b="1" dirty="0">
              <a:solidFill>
                <a:schemeClr val="bg1"/>
              </a:solidFill>
              <a:latin typeface="Arial Narrow" panose="020B0606020202030204" pitchFamily="34" charset="0"/>
            </a:endParaRPr>
          </a:p>
        </p:txBody>
      </p:sp>
      <p:graphicFrame>
        <p:nvGraphicFramePr>
          <p:cNvPr id="11" name="Tabla 10">
            <a:extLst>
              <a:ext uri="{FF2B5EF4-FFF2-40B4-BE49-F238E27FC236}">
                <a16:creationId xmlns:a16="http://schemas.microsoft.com/office/drawing/2014/main" id="{0EF6E718-0142-BF69-46D7-75436360F2E5}"/>
              </a:ext>
            </a:extLst>
          </p:cNvPr>
          <p:cNvGraphicFramePr>
            <a:graphicFrameLocks noGrp="1"/>
          </p:cNvGraphicFramePr>
          <p:nvPr>
            <p:extLst>
              <p:ext uri="{D42A27DB-BD31-4B8C-83A1-F6EECF244321}">
                <p14:modId xmlns:p14="http://schemas.microsoft.com/office/powerpoint/2010/main" val="376425985"/>
              </p:ext>
            </p:extLst>
          </p:nvPr>
        </p:nvGraphicFramePr>
        <p:xfrm>
          <a:off x="1696241" y="4560752"/>
          <a:ext cx="9893301" cy="1838325"/>
        </p:xfrm>
        <a:graphic>
          <a:graphicData uri="http://schemas.openxmlformats.org/drawingml/2006/table">
            <a:tbl>
              <a:tblPr/>
              <a:tblGrid>
                <a:gridCol w="5495573">
                  <a:extLst>
                    <a:ext uri="{9D8B030D-6E8A-4147-A177-3AD203B41FA5}">
                      <a16:colId xmlns:a16="http://schemas.microsoft.com/office/drawing/2014/main" val="1122519829"/>
                    </a:ext>
                  </a:extLst>
                </a:gridCol>
                <a:gridCol w="1513504">
                  <a:extLst>
                    <a:ext uri="{9D8B030D-6E8A-4147-A177-3AD203B41FA5}">
                      <a16:colId xmlns:a16="http://schemas.microsoft.com/office/drawing/2014/main" val="2411446929"/>
                    </a:ext>
                  </a:extLst>
                </a:gridCol>
                <a:gridCol w="1513504">
                  <a:extLst>
                    <a:ext uri="{9D8B030D-6E8A-4147-A177-3AD203B41FA5}">
                      <a16:colId xmlns:a16="http://schemas.microsoft.com/office/drawing/2014/main" val="908882225"/>
                    </a:ext>
                  </a:extLst>
                </a:gridCol>
                <a:gridCol w="1370720">
                  <a:extLst>
                    <a:ext uri="{9D8B030D-6E8A-4147-A177-3AD203B41FA5}">
                      <a16:colId xmlns:a16="http://schemas.microsoft.com/office/drawing/2014/main" val="1651244265"/>
                    </a:ext>
                  </a:extLst>
                </a:gridCol>
              </a:tblGrid>
              <a:tr h="457200">
                <a:tc>
                  <a:txBody>
                    <a:bodyPr/>
                    <a:lstStyle/>
                    <a:p>
                      <a:pPr algn="ctr" fontAlgn="ctr"/>
                      <a:r>
                        <a:rPr lang="es-MX" sz="1300" b="1" i="0" u="none" strike="noStrike" dirty="0">
                          <a:solidFill>
                            <a:srgbClr val="FFFFFF"/>
                          </a:solidFill>
                          <a:effectLst/>
                          <a:latin typeface="Cambria" panose="02040503050406030204" pitchFamily="18" charset="0"/>
                        </a:rPr>
                        <a:t>R</a:t>
                      </a:r>
                      <a:r>
                        <a:rPr lang="es-CO" sz="1300" b="1" i="0" u="none" strike="noStrike" dirty="0">
                          <a:solidFill>
                            <a:srgbClr val="FFFFFF"/>
                          </a:solidFill>
                          <a:effectLst/>
                          <a:latin typeface="Cambria" panose="02040503050406030204" pitchFamily="18" charset="0"/>
                        </a:rPr>
                        <a:t>UBRO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s-CO" sz="1300" b="1" i="0" u="none" strike="noStrike">
                          <a:solidFill>
                            <a:srgbClr val="FFFFFF"/>
                          </a:solidFill>
                          <a:effectLst/>
                          <a:latin typeface="Cambria" panose="02040503050406030204" pitchFamily="18" charset="0"/>
                        </a:rPr>
                        <a:t> PRESUPUESTO INICIAL 2022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s-CO" sz="1300" b="1" i="0" u="none" strike="noStrike">
                          <a:solidFill>
                            <a:srgbClr val="FFFFFF"/>
                          </a:solidFill>
                          <a:effectLst/>
                          <a:latin typeface="Cambria" panose="02040503050406030204" pitchFamily="18" charset="0"/>
                        </a:rPr>
                        <a:t> PRESUPUESTO INICIAL 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s-CO" sz="1300" b="1" i="0" u="none" strike="noStrike">
                          <a:solidFill>
                            <a:srgbClr val="FFFFFF"/>
                          </a:solidFill>
                          <a:effectLst/>
                          <a:latin typeface="Cambria" panose="02040503050406030204" pitchFamily="18" charset="0"/>
                        </a:rPr>
                        <a:t> %VAR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2787208452"/>
                  </a:ext>
                </a:extLst>
              </a:tr>
              <a:tr h="276225">
                <a:tc>
                  <a:txBody>
                    <a:bodyPr/>
                    <a:lstStyle/>
                    <a:p>
                      <a:pPr algn="l" fontAlgn="ctr"/>
                      <a:r>
                        <a:rPr lang="es-CO" sz="1300" b="1" i="0" u="none" strike="noStrike">
                          <a:solidFill>
                            <a:srgbClr val="000000"/>
                          </a:solidFill>
                          <a:effectLst/>
                          <a:latin typeface="Cambria" panose="02040503050406030204" pitchFamily="18" charset="0"/>
                        </a:rPr>
                        <a:t>GASTOS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300" b="1" i="0" u="none" strike="noStrike">
                          <a:solidFill>
                            <a:srgbClr val="000000"/>
                          </a:solidFill>
                          <a:effectLst/>
                          <a:latin typeface="Cambria" panose="02040503050406030204" pitchFamily="18" charset="0"/>
                        </a:rPr>
                        <a:t>    357.700.498.000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300" b="1" i="0" u="none" strike="noStrike">
                          <a:solidFill>
                            <a:srgbClr val="000000"/>
                          </a:solidFill>
                          <a:effectLst/>
                          <a:latin typeface="Cambria" panose="02040503050406030204" pitchFamily="18" charset="0"/>
                        </a:rPr>
                        <a:t>    429.390.455.000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300" b="1" i="0" u="none" strike="noStrike">
                          <a:solidFill>
                            <a:srgbClr val="000000"/>
                          </a:solidFill>
                          <a:effectLst/>
                          <a:latin typeface="Cambria" panose="02040503050406030204" pitchFamily="18" charset="0"/>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40424362"/>
                  </a:ext>
                </a:extLst>
              </a:tr>
              <a:tr h="276225">
                <a:tc>
                  <a:txBody>
                    <a:bodyPr/>
                    <a:lstStyle/>
                    <a:p>
                      <a:pPr algn="l" fontAlgn="ctr"/>
                      <a:r>
                        <a:rPr lang="es-CO" sz="1300" b="0" i="0" u="none" strike="noStrike">
                          <a:solidFill>
                            <a:srgbClr val="000000"/>
                          </a:solidFill>
                          <a:effectLst/>
                          <a:latin typeface="Cambria" panose="02040503050406030204" pitchFamily="18"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s-CO" sz="1300" b="0" i="0" u="none" strike="noStrike">
                          <a:solidFill>
                            <a:srgbClr val="000000"/>
                          </a:solidFill>
                          <a:effectLst/>
                          <a:latin typeface="Cambria" panose="02040503050406030204" pitchFamily="18" charset="0"/>
                        </a:rPr>
                        <a:t>       333.399.365.000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s-CO" sz="1300" b="0" i="0" u="none" strike="noStrike">
                          <a:solidFill>
                            <a:srgbClr val="000000"/>
                          </a:solidFill>
                          <a:effectLst/>
                          <a:latin typeface="Cambria" panose="02040503050406030204" pitchFamily="18" charset="0"/>
                        </a:rPr>
                        <a:t>       397.990.109.000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CO" sz="1300" b="0" i="0" u="none" strike="noStrike">
                          <a:solidFill>
                            <a:srgbClr val="000000"/>
                          </a:solidFill>
                          <a:effectLst/>
                          <a:latin typeface="Cambria" panose="02040503050406030204" pitchFamily="18" charset="0"/>
                        </a:rPr>
                        <a:t>19,37%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557550379"/>
                  </a:ext>
                </a:extLst>
              </a:tr>
              <a:tr h="276225">
                <a:tc>
                  <a:txBody>
                    <a:bodyPr/>
                    <a:lstStyle/>
                    <a:p>
                      <a:pPr algn="l" fontAlgn="ctr"/>
                      <a:r>
                        <a:rPr lang="es-CO" sz="1300" b="0" i="0" u="none" strike="noStrike">
                          <a:solidFill>
                            <a:srgbClr val="000000"/>
                          </a:solidFill>
                          <a:effectLst/>
                          <a:latin typeface="Cambria" panose="02040503050406030204" pitchFamily="18"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s-CO" sz="1300" b="0" i="0" u="none" strike="noStrike">
                          <a:solidFill>
                            <a:srgbClr val="000000"/>
                          </a:solidFill>
                          <a:effectLst/>
                          <a:latin typeface="Cambria" panose="02040503050406030204" pitchFamily="18" charset="0"/>
                        </a:rPr>
                        <a:t>          24.301.133.000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s-CO" sz="1300" b="0" i="0" u="none" strike="noStrike">
                          <a:solidFill>
                            <a:srgbClr val="000000"/>
                          </a:solidFill>
                          <a:effectLst/>
                          <a:latin typeface="Cambria" panose="02040503050406030204" pitchFamily="18" charset="0"/>
                        </a:rPr>
                        <a:t>          31.400.346.000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CO" sz="1300" b="0" i="0" u="none" strike="noStrike">
                          <a:solidFill>
                            <a:srgbClr val="000000"/>
                          </a:solidFill>
                          <a:effectLst/>
                          <a:latin typeface="Cambria" panose="02040503050406030204" pitchFamily="18" charset="0"/>
                        </a:rPr>
                        <a:t>29,21%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292227361"/>
                  </a:ext>
                </a:extLst>
              </a:tr>
              <a:tr h="276225">
                <a:tc>
                  <a:txBody>
                    <a:bodyPr/>
                    <a:lstStyle/>
                    <a:p>
                      <a:pPr algn="l" fontAlgn="ctr"/>
                      <a:r>
                        <a:rPr lang="es-CO" sz="1300" b="0" i="0" u="none" strike="noStrike" dirty="0">
                          <a:solidFill>
                            <a:srgbClr val="000000"/>
                          </a:solidFill>
                          <a:effectLst/>
                          <a:latin typeface="Cambria" panose="02040503050406030204" pitchFamily="18" charset="0"/>
                        </a:rPr>
                        <a:t>Inversión Directa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300" b="0" i="0" u="none" strike="noStrike">
                          <a:solidFill>
                            <a:srgbClr val="000000"/>
                          </a:solidFill>
                          <a:effectLst/>
                          <a:latin typeface="Cambria" panose="02040503050406030204" pitchFamily="18" charset="0"/>
                        </a:rPr>
                        <a:t>          24.090.500.000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300" b="0" i="0" u="none" strike="noStrike">
                          <a:solidFill>
                            <a:srgbClr val="000000"/>
                          </a:solidFill>
                          <a:effectLst/>
                          <a:latin typeface="Cambria" panose="02040503050406030204" pitchFamily="18" charset="0"/>
                        </a:rPr>
                        <a:t>          31.200.346.000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300" b="0" i="0" u="none" strike="noStrike">
                          <a:solidFill>
                            <a:srgbClr val="000000"/>
                          </a:solidFill>
                          <a:effectLst/>
                          <a:latin typeface="Cambria" panose="02040503050406030204" pitchFamily="18" charset="0"/>
                        </a:rPr>
                        <a:t>29,51%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5938103"/>
                  </a:ext>
                </a:extLst>
              </a:tr>
              <a:tr h="276225">
                <a:tc>
                  <a:txBody>
                    <a:bodyPr/>
                    <a:lstStyle/>
                    <a:p>
                      <a:pPr algn="l" fontAlgn="ctr"/>
                      <a:r>
                        <a:rPr lang="es-CO" sz="1300" b="0" i="0" u="none" strike="noStrike" dirty="0">
                          <a:solidFill>
                            <a:srgbClr val="000000"/>
                          </a:solidFill>
                          <a:effectLst/>
                          <a:latin typeface="Cambria" panose="02040503050406030204" pitchFamily="18" charset="0"/>
                        </a:rPr>
                        <a:t>Transferencias Corrientes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300" b="0" i="0" u="none" strike="noStrike" dirty="0">
                          <a:solidFill>
                            <a:srgbClr val="000000"/>
                          </a:solidFill>
                          <a:effectLst/>
                          <a:latin typeface="Cambria" panose="02040503050406030204" pitchFamily="18" charset="0"/>
                        </a:rPr>
                        <a:t>               210.633.000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300" b="0" i="0" u="none" strike="noStrike" dirty="0">
                          <a:solidFill>
                            <a:srgbClr val="000000"/>
                          </a:solidFill>
                          <a:effectLst/>
                          <a:latin typeface="Cambria" panose="02040503050406030204" pitchFamily="18" charset="0"/>
                        </a:rPr>
                        <a:t>               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300" b="0" i="0" u="none" strike="noStrike" dirty="0">
                          <a:solidFill>
                            <a:srgbClr val="000000"/>
                          </a:solidFill>
                          <a:effectLst/>
                          <a:latin typeface="Cambria" panose="02040503050406030204" pitchFamily="18" charset="0"/>
                        </a:rPr>
                        <a:t>-5,05%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8776060"/>
                  </a:ext>
                </a:extLst>
              </a:tr>
            </a:tbl>
          </a:graphicData>
        </a:graphic>
      </p:graphicFrame>
      <p:graphicFrame>
        <p:nvGraphicFramePr>
          <p:cNvPr id="13" name="Tabla 12">
            <a:extLst>
              <a:ext uri="{FF2B5EF4-FFF2-40B4-BE49-F238E27FC236}">
                <a16:creationId xmlns:a16="http://schemas.microsoft.com/office/drawing/2014/main" id="{49A86D59-5EF9-92E9-237F-02854C01CB34}"/>
              </a:ext>
            </a:extLst>
          </p:cNvPr>
          <p:cNvGraphicFramePr>
            <a:graphicFrameLocks noGrp="1"/>
          </p:cNvGraphicFramePr>
          <p:nvPr>
            <p:extLst>
              <p:ext uri="{D42A27DB-BD31-4B8C-83A1-F6EECF244321}">
                <p14:modId xmlns:p14="http://schemas.microsoft.com/office/powerpoint/2010/main" val="331491618"/>
              </p:ext>
            </p:extLst>
          </p:nvPr>
        </p:nvGraphicFramePr>
        <p:xfrm>
          <a:off x="1696240" y="1312365"/>
          <a:ext cx="9893301" cy="2628900"/>
        </p:xfrm>
        <a:graphic>
          <a:graphicData uri="http://schemas.openxmlformats.org/drawingml/2006/table">
            <a:tbl>
              <a:tblPr/>
              <a:tblGrid>
                <a:gridCol w="5495573">
                  <a:extLst>
                    <a:ext uri="{9D8B030D-6E8A-4147-A177-3AD203B41FA5}">
                      <a16:colId xmlns:a16="http://schemas.microsoft.com/office/drawing/2014/main" val="419905282"/>
                    </a:ext>
                  </a:extLst>
                </a:gridCol>
                <a:gridCol w="1513504">
                  <a:extLst>
                    <a:ext uri="{9D8B030D-6E8A-4147-A177-3AD203B41FA5}">
                      <a16:colId xmlns:a16="http://schemas.microsoft.com/office/drawing/2014/main" val="3774998393"/>
                    </a:ext>
                  </a:extLst>
                </a:gridCol>
                <a:gridCol w="1513504">
                  <a:extLst>
                    <a:ext uri="{9D8B030D-6E8A-4147-A177-3AD203B41FA5}">
                      <a16:colId xmlns:a16="http://schemas.microsoft.com/office/drawing/2014/main" val="2922961295"/>
                    </a:ext>
                  </a:extLst>
                </a:gridCol>
                <a:gridCol w="1370720">
                  <a:extLst>
                    <a:ext uri="{9D8B030D-6E8A-4147-A177-3AD203B41FA5}">
                      <a16:colId xmlns:a16="http://schemas.microsoft.com/office/drawing/2014/main" val="1941219820"/>
                    </a:ext>
                  </a:extLst>
                </a:gridCol>
              </a:tblGrid>
              <a:tr h="419100">
                <a:tc>
                  <a:txBody>
                    <a:bodyPr/>
                    <a:lstStyle/>
                    <a:p>
                      <a:pPr algn="ctr" fontAlgn="ctr"/>
                      <a:r>
                        <a:rPr lang="es-CO" sz="1300" b="1" i="0" u="none" strike="noStrike" dirty="0">
                          <a:solidFill>
                            <a:srgbClr val="FFFFFF"/>
                          </a:solidFill>
                          <a:effectLst/>
                          <a:latin typeface="Cambria" panose="02040503050406030204" pitchFamily="18" charset="0"/>
                        </a:rPr>
                        <a:t>CONCEPTO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s-CO" sz="1300" b="1" i="0" u="none" strike="noStrike">
                          <a:solidFill>
                            <a:srgbClr val="FFFFFF"/>
                          </a:solidFill>
                          <a:effectLst/>
                          <a:latin typeface="Cambria" panose="02040503050406030204" pitchFamily="18" charset="0"/>
                        </a:rPr>
                        <a:t> PRESUPUESTO INICIAL 2022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s-CO" sz="1300" b="1" i="0" u="none" strike="noStrike">
                          <a:solidFill>
                            <a:srgbClr val="FFFFFF"/>
                          </a:solidFill>
                          <a:effectLst/>
                          <a:latin typeface="Cambria" panose="02040503050406030204" pitchFamily="18" charset="0"/>
                        </a:rPr>
                        <a:t> PRESUPUESTO INICIAL 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s-CO" sz="1300" b="1" i="0" u="none" strike="noStrike">
                          <a:solidFill>
                            <a:srgbClr val="FFFFFF"/>
                          </a:solidFill>
                          <a:effectLst/>
                          <a:latin typeface="Cambria" panose="02040503050406030204" pitchFamily="18" charset="0"/>
                        </a:rPr>
                        <a:t> %VAR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2460841335"/>
                  </a:ext>
                </a:extLst>
              </a:tr>
              <a:tr h="276225">
                <a:tc>
                  <a:txBody>
                    <a:bodyPr/>
                    <a:lstStyle/>
                    <a:p>
                      <a:pPr algn="l" fontAlgn="ctr"/>
                      <a:r>
                        <a:rPr lang="es-CO" sz="1300" b="1" i="0" u="none" strike="noStrike">
                          <a:solidFill>
                            <a:srgbClr val="000000"/>
                          </a:solidFill>
                          <a:effectLst/>
                          <a:latin typeface="Cambria" panose="02040503050406030204" pitchFamily="18" charset="0"/>
                        </a:rPr>
                        <a:t>INGRESOS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300" b="1" i="0" u="none" strike="noStrike">
                          <a:solidFill>
                            <a:srgbClr val="000000"/>
                          </a:solidFill>
                          <a:effectLst/>
                          <a:latin typeface="Cambria" panose="02040503050406030204" pitchFamily="18" charset="0"/>
                        </a:rPr>
                        <a:t>    357.700.498.000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300" b="1" i="0" u="none" strike="noStrike">
                          <a:solidFill>
                            <a:srgbClr val="000000"/>
                          </a:solidFill>
                          <a:effectLst/>
                          <a:latin typeface="Cambria" panose="02040503050406030204" pitchFamily="18" charset="0"/>
                        </a:rPr>
                        <a:t>    429.390.455.000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300" b="1" i="0" u="none" strike="noStrike">
                          <a:solidFill>
                            <a:srgbClr val="000000"/>
                          </a:solidFill>
                          <a:effectLst/>
                          <a:latin typeface="Cambria" panose="02040503050406030204" pitchFamily="18" charset="0"/>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6642755"/>
                  </a:ext>
                </a:extLst>
              </a:tr>
              <a:tr h="276225">
                <a:tc>
                  <a:txBody>
                    <a:bodyPr/>
                    <a:lstStyle/>
                    <a:p>
                      <a:pPr algn="l" rtl="0" fontAlgn="ctr"/>
                      <a:r>
                        <a:rPr lang="es-CO" sz="1300" b="1" i="0" u="none" strike="noStrike">
                          <a:solidFill>
                            <a:srgbClr val="000000"/>
                          </a:solidFill>
                          <a:effectLst/>
                          <a:latin typeface="Cambria" panose="02040503050406030204" pitchFamily="18" charset="0"/>
                        </a:rPr>
                        <a:t>INGRESOS CORRIENTES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r" rtl="0" fontAlgn="ctr"/>
                      <a:r>
                        <a:rPr lang="es-CO" sz="1300" b="1" i="0" u="none" strike="noStrike">
                          <a:solidFill>
                            <a:srgbClr val="000000"/>
                          </a:solidFill>
                          <a:effectLst/>
                          <a:latin typeface="Cambria" panose="02040503050406030204" pitchFamily="18" charset="0"/>
                        </a:rPr>
                        <a:t>69.915.748.000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r" rtl="0" fontAlgn="ctr"/>
                      <a:r>
                        <a:rPr lang="es-CO" sz="1300" b="1" i="0" u="none" strike="noStrike">
                          <a:solidFill>
                            <a:srgbClr val="000000"/>
                          </a:solidFill>
                          <a:effectLst/>
                          <a:latin typeface="Cambria" panose="02040503050406030204" pitchFamily="18" charset="0"/>
                        </a:rPr>
                        <a:t>75.143.780.000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es-CO" sz="1300" b="1" i="0" u="none" strike="noStrike">
                          <a:solidFill>
                            <a:srgbClr val="000000"/>
                          </a:solidFill>
                          <a:effectLst/>
                          <a:latin typeface="Cambria" panose="02040503050406030204" pitchFamily="18" charset="0"/>
                        </a:rPr>
                        <a:t>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2040525408"/>
                  </a:ext>
                </a:extLst>
              </a:tr>
              <a:tr h="276225">
                <a:tc>
                  <a:txBody>
                    <a:bodyPr/>
                    <a:lstStyle/>
                    <a:p>
                      <a:pPr algn="l" rtl="0" fontAlgn="ctr"/>
                      <a:r>
                        <a:rPr lang="es-CO" sz="1300" b="1" i="0" u="none" strike="noStrike">
                          <a:solidFill>
                            <a:srgbClr val="000000"/>
                          </a:solidFill>
                          <a:effectLst/>
                          <a:latin typeface="Cambria" panose="02040503050406030204" pitchFamily="18" charset="0"/>
                        </a:rPr>
                        <a:t>RECURSOS DE CAPITAL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CO" sz="1300" b="1" i="0" u="none" strike="noStrike">
                          <a:solidFill>
                            <a:srgbClr val="000000"/>
                          </a:solidFill>
                          <a:effectLst/>
                          <a:latin typeface="Cambria" panose="02040503050406030204" pitchFamily="18" charset="0"/>
                        </a:rPr>
                        <a:t>1.227.122.000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CO" sz="1300" b="1" i="0" u="none" strike="noStrike">
                          <a:solidFill>
                            <a:srgbClr val="000000"/>
                          </a:solidFill>
                          <a:effectLst/>
                          <a:latin typeface="Cambria" panose="02040503050406030204" pitchFamily="18" charset="0"/>
                        </a:rPr>
                        <a:t>1.212.771.000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CO" sz="1300" b="1" i="0" u="none" strike="noStrike">
                          <a:solidFill>
                            <a:srgbClr val="000000"/>
                          </a:solidFill>
                          <a:effectLst/>
                          <a:latin typeface="Cambria" panose="02040503050406030204" pitchFamily="18"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4090152001"/>
                  </a:ext>
                </a:extLst>
              </a:tr>
              <a:tr h="276225">
                <a:tc>
                  <a:txBody>
                    <a:bodyPr/>
                    <a:lstStyle/>
                    <a:p>
                      <a:pPr algn="l" rtl="0" fontAlgn="ctr"/>
                      <a:r>
                        <a:rPr lang="es-CO" sz="1300" b="1" i="0" u="none" strike="noStrike" dirty="0">
                          <a:solidFill>
                            <a:srgbClr val="000000"/>
                          </a:solidFill>
                          <a:effectLst/>
                          <a:latin typeface="Cambria" panose="02040503050406030204" pitchFamily="18" charset="0"/>
                        </a:rPr>
                        <a:t>TRANSFERENCIAS ADMINISTRACIÓN CENTRAL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rtl="0" fontAlgn="ctr"/>
                      <a:r>
                        <a:rPr lang="es-CO" sz="1300" b="1" i="0" u="none" strike="noStrike">
                          <a:solidFill>
                            <a:srgbClr val="000000"/>
                          </a:solidFill>
                          <a:effectLst/>
                          <a:latin typeface="Cambria" panose="02040503050406030204" pitchFamily="18" charset="0"/>
                        </a:rPr>
                        <a:t>286.557.628.000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rtl="0" fontAlgn="ctr"/>
                      <a:r>
                        <a:rPr lang="es-CO" sz="1300" b="1" i="0" u="none" strike="noStrike">
                          <a:solidFill>
                            <a:srgbClr val="000000"/>
                          </a:solidFill>
                          <a:effectLst/>
                          <a:latin typeface="Cambria" panose="02040503050406030204" pitchFamily="18" charset="0"/>
                        </a:rPr>
                        <a:t>353.033.904.000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s-CO" sz="1300" b="1" i="0" u="none" strike="noStrike">
                          <a:solidFill>
                            <a:srgbClr val="000000"/>
                          </a:solidFill>
                          <a:effectLst/>
                          <a:latin typeface="Cambria" panose="02040503050406030204" pitchFamily="18" charset="0"/>
                        </a:rPr>
                        <a:t>23,20%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831553534"/>
                  </a:ext>
                </a:extLst>
              </a:tr>
              <a:tr h="276225">
                <a:tc>
                  <a:txBody>
                    <a:bodyPr/>
                    <a:lstStyle/>
                    <a:p>
                      <a:pPr algn="l" rtl="0" fontAlgn="ctr"/>
                      <a:r>
                        <a:rPr lang="es-CO" sz="1300" b="1" i="0" u="none" strike="noStrike" dirty="0">
                          <a:solidFill>
                            <a:srgbClr val="000000"/>
                          </a:solidFill>
                          <a:effectLst/>
                          <a:latin typeface="Cambria" panose="02040503050406030204" pitchFamily="18" charset="0"/>
                        </a:rPr>
                        <a:t>APORTE ORDINARIO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300" b="1" i="0" u="none" strike="noStrike">
                          <a:solidFill>
                            <a:srgbClr val="000000"/>
                          </a:solidFill>
                          <a:effectLst/>
                          <a:latin typeface="Cambria" panose="02040503050406030204" pitchFamily="18" charset="0"/>
                        </a:rPr>
                        <a:t>272.870.628.000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300" b="1" i="0" u="none" strike="noStrike">
                          <a:solidFill>
                            <a:srgbClr val="000000"/>
                          </a:solidFill>
                          <a:effectLst/>
                          <a:latin typeface="Cambria" panose="02040503050406030204" pitchFamily="18" charset="0"/>
                        </a:rPr>
                        <a:t>325.237.097.000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300" b="1" i="0" u="none" strike="noStrike">
                          <a:solidFill>
                            <a:srgbClr val="000000"/>
                          </a:solidFill>
                          <a:effectLst/>
                          <a:latin typeface="Cambria" panose="02040503050406030204" pitchFamily="18" charset="0"/>
                        </a:rPr>
                        <a:t>19,19%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468201"/>
                  </a:ext>
                </a:extLst>
              </a:tr>
              <a:tr h="276225">
                <a:tc>
                  <a:txBody>
                    <a:bodyPr/>
                    <a:lstStyle/>
                    <a:p>
                      <a:pPr algn="l" rtl="0" fontAlgn="ctr"/>
                      <a:r>
                        <a:rPr lang="es-CO" sz="1300" b="0" i="0" u="none" strike="noStrike" dirty="0">
                          <a:solidFill>
                            <a:srgbClr val="000000"/>
                          </a:solidFill>
                          <a:effectLst/>
                          <a:latin typeface="Cambria" panose="02040503050406030204" pitchFamily="18" charset="0"/>
                        </a:rPr>
                        <a:t>Aportes Según Ley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300" b="0" i="0" u="none" strike="noStrike">
                          <a:solidFill>
                            <a:srgbClr val="000000"/>
                          </a:solidFill>
                          <a:effectLst/>
                          <a:latin typeface="Cambria" panose="02040503050406030204" pitchFamily="18" charset="0"/>
                        </a:rPr>
                        <a:t>272.870.628.000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300" b="0" i="0" u="none" strike="noStrike">
                          <a:solidFill>
                            <a:srgbClr val="000000"/>
                          </a:solidFill>
                          <a:effectLst/>
                          <a:latin typeface="Cambria" panose="02040503050406030204" pitchFamily="18" charset="0"/>
                        </a:rPr>
                        <a:t>325.237.097.000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300" b="0" i="0" u="none" strike="noStrike">
                          <a:solidFill>
                            <a:srgbClr val="000000"/>
                          </a:solidFill>
                          <a:effectLst/>
                          <a:latin typeface="Cambria" panose="02040503050406030204" pitchFamily="18" charset="0"/>
                        </a:rPr>
                        <a:t>19,19%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939975"/>
                  </a:ext>
                </a:extLst>
              </a:tr>
              <a:tr h="276225">
                <a:tc>
                  <a:txBody>
                    <a:bodyPr/>
                    <a:lstStyle/>
                    <a:p>
                      <a:pPr algn="l" rtl="0" fontAlgn="ctr"/>
                      <a:r>
                        <a:rPr lang="es-CO" sz="1300" b="1" i="0" u="none" strike="noStrike" dirty="0">
                          <a:solidFill>
                            <a:srgbClr val="000000"/>
                          </a:solidFill>
                          <a:effectLst/>
                          <a:latin typeface="Cambria" panose="02040503050406030204" pitchFamily="18" charset="0"/>
                        </a:rPr>
                        <a:t>ESTAMPILLA UNIVERSIDAD DISTRITAL FRANCISCO JOSÉ DE CALDAS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300" b="1" i="0" u="none" strike="noStrike" dirty="0">
                          <a:solidFill>
                            <a:srgbClr val="000000"/>
                          </a:solidFill>
                          <a:effectLst/>
                          <a:latin typeface="Cambria" panose="02040503050406030204" pitchFamily="18" charset="0"/>
                        </a:rPr>
                        <a:t>13.687.000.000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300" b="1" i="0" u="none" strike="noStrike" dirty="0">
                          <a:solidFill>
                            <a:srgbClr val="000000"/>
                          </a:solidFill>
                          <a:effectLst/>
                          <a:latin typeface="Cambria" panose="02040503050406030204" pitchFamily="18" charset="0"/>
                        </a:rPr>
                        <a:t>27.796.807.000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300" b="1" i="0" u="none" strike="noStrike">
                          <a:solidFill>
                            <a:srgbClr val="000000"/>
                          </a:solidFill>
                          <a:effectLst/>
                          <a:latin typeface="Cambria" panose="02040503050406030204" pitchFamily="18" charset="0"/>
                        </a:rPr>
                        <a:t>103,09%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6035842"/>
                  </a:ext>
                </a:extLst>
              </a:tr>
              <a:tr h="276225">
                <a:tc>
                  <a:txBody>
                    <a:bodyPr/>
                    <a:lstStyle/>
                    <a:p>
                      <a:pPr algn="l" rtl="0" fontAlgn="ctr"/>
                      <a:r>
                        <a:rPr lang="es-MX" sz="1300" b="0" i="0" u="none" strike="noStrike">
                          <a:solidFill>
                            <a:srgbClr val="000000"/>
                          </a:solidFill>
                          <a:effectLst/>
                          <a:latin typeface="Cambria" panose="02040503050406030204" pitchFamily="18" charset="0"/>
                        </a:rPr>
                        <a:t>Estampilla Pro Universidad Distrital Ley 1825 de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300" b="0" i="0" u="none" strike="noStrike">
                          <a:solidFill>
                            <a:srgbClr val="000000"/>
                          </a:solidFill>
                          <a:effectLst/>
                          <a:latin typeface="Cambria" panose="02040503050406030204" pitchFamily="18" charset="0"/>
                        </a:rPr>
                        <a:t>13.687.000.000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300" b="0" i="0" u="none" strike="noStrike">
                          <a:solidFill>
                            <a:srgbClr val="000000"/>
                          </a:solidFill>
                          <a:effectLst/>
                          <a:latin typeface="Cambria" panose="02040503050406030204" pitchFamily="18" charset="0"/>
                        </a:rPr>
                        <a:t>27.796.807.000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300" b="0" i="0" u="none" strike="noStrike" dirty="0">
                          <a:solidFill>
                            <a:srgbClr val="000000"/>
                          </a:solidFill>
                          <a:effectLst/>
                          <a:latin typeface="Cambria" panose="02040503050406030204" pitchFamily="18" charset="0"/>
                        </a:rPr>
                        <a:t>103,09%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869287"/>
                  </a:ext>
                </a:extLst>
              </a:tr>
            </a:tbl>
          </a:graphicData>
        </a:graphic>
      </p:graphicFrame>
      <p:sp>
        <p:nvSpPr>
          <p:cNvPr id="14" name="CuadroTexto 13">
            <a:extLst>
              <a:ext uri="{FF2B5EF4-FFF2-40B4-BE49-F238E27FC236}">
                <a16:creationId xmlns:a16="http://schemas.microsoft.com/office/drawing/2014/main" id="{2F8E7A99-0E3F-8ED3-E401-E4E0A99806A5}"/>
              </a:ext>
            </a:extLst>
          </p:cNvPr>
          <p:cNvSpPr txBox="1"/>
          <p:nvPr/>
        </p:nvSpPr>
        <p:spPr>
          <a:xfrm>
            <a:off x="2074143" y="835543"/>
            <a:ext cx="6128161" cy="446276"/>
          </a:xfrm>
          <a:prstGeom prst="rect">
            <a:avLst/>
          </a:prstGeom>
          <a:noFill/>
        </p:spPr>
        <p:txBody>
          <a:bodyPr wrap="square" rtlCol="0">
            <a:spAutoFit/>
          </a:bodyPr>
          <a:lstStyle/>
          <a:p>
            <a:r>
              <a:rPr lang="es-MX" b="1" dirty="0"/>
              <a:t>Presupuesto de Rentas e Ingresos</a:t>
            </a:r>
            <a:endParaRPr lang="es-CO" b="1" dirty="0"/>
          </a:p>
        </p:txBody>
      </p:sp>
      <p:sp>
        <p:nvSpPr>
          <p:cNvPr id="15" name="CuadroTexto 14">
            <a:extLst>
              <a:ext uri="{FF2B5EF4-FFF2-40B4-BE49-F238E27FC236}">
                <a16:creationId xmlns:a16="http://schemas.microsoft.com/office/drawing/2014/main" id="{7BABFCFC-7525-4071-BF5D-C325CAF2526C}"/>
              </a:ext>
            </a:extLst>
          </p:cNvPr>
          <p:cNvSpPr txBox="1"/>
          <p:nvPr/>
        </p:nvSpPr>
        <p:spPr>
          <a:xfrm>
            <a:off x="1884722" y="4114476"/>
            <a:ext cx="6128161" cy="446276"/>
          </a:xfrm>
          <a:prstGeom prst="rect">
            <a:avLst/>
          </a:prstGeom>
          <a:noFill/>
        </p:spPr>
        <p:txBody>
          <a:bodyPr wrap="square" rtlCol="0">
            <a:spAutoFit/>
          </a:bodyPr>
          <a:lstStyle/>
          <a:p>
            <a:r>
              <a:rPr lang="es-MX" b="1" dirty="0"/>
              <a:t>Presupuesto de Gastos e Inversiones</a:t>
            </a:r>
            <a:endParaRPr lang="es-CO" b="1" dirty="0"/>
          </a:p>
        </p:txBody>
      </p:sp>
    </p:spTree>
    <p:extLst>
      <p:ext uri="{BB962C8B-B14F-4D97-AF65-F5344CB8AC3E}">
        <p14:creationId xmlns:p14="http://schemas.microsoft.com/office/powerpoint/2010/main" val="2963688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988" y="-2950"/>
            <a:ext cx="6936482" cy="7021514"/>
          </a:xfrm>
          <a:prstGeom prst="rect">
            <a:avLst/>
          </a:prstGeom>
        </p:spPr>
      </p:pic>
      <p:sp>
        <p:nvSpPr>
          <p:cNvPr id="4" name="Footer Placeholder 3"/>
          <p:cNvSpPr>
            <a:spLocks noGrp="1"/>
          </p:cNvSpPr>
          <p:nvPr>
            <p:ph type="ftr" sz="quarter" idx="11"/>
          </p:nvPr>
        </p:nvSpPr>
        <p:spPr>
          <a:xfrm>
            <a:off x="4400918" y="6697378"/>
            <a:ext cx="4483953" cy="373831"/>
          </a:xfrm>
        </p:spPr>
        <p:txBody>
          <a:bodyPr/>
          <a:lstStyle/>
          <a:p>
            <a:r>
              <a:rPr lang="es-CO" i="1" dirty="0"/>
              <a:t>www.udistrital.edu.co</a:t>
            </a:r>
          </a:p>
        </p:txBody>
      </p:sp>
      <p:grpSp>
        <p:nvGrpSpPr>
          <p:cNvPr id="18" name="Grupo 38"/>
          <p:cNvGrpSpPr/>
          <p:nvPr/>
        </p:nvGrpSpPr>
        <p:grpSpPr>
          <a:xfrm>
            <a:off x="239304" y="2096711"/>
            <a:ext cx="13069166" cy="2111011"/>
            <a:chOff x="725996" y="1654721"/>
            <a:chExt cx="11076889" cy="1871056"/>
          </a:xfrm>
        </p:grpSpPr>
        <p:sp>
          <p:nvSpPr>
            <p:cNvPr id="19" name="Rectángulo redondeado 4"/>
            <p:cNvSpPr/>
            <p:nvPr/>
          </p:nvSpPr>
          <p:spPr>
            <a:xfrm>
              <a:off x="725996" y="2418962"/>
              <a:ext cx="1580197" cy="682171"/>
            </a:xfrm>
            <a:prstGeom prst="roundRect">
              <a:avLst/>
            </a:prstGeom>
            <a:solidFill>
              <a:srgbClr val="6C000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effectLst>
                    <a:outerShdw blurRad="38100" dist="38100" dir="2700000" algn="tl">
                      <a:srgbClr val="000000">
                        <a:alpha val="43137"/>
                      </a:srgbClr>
                    </a:outerShdw>
                  </a:effectLst>
                </a:rPr>
                <a:t>Presupuesto 2023</a:t>
              </a:r>
              <a:endParaRPr lang="es-CO" dirty="0">
                <a:effectLst>
                  <a:outerShdw blurRad="38100" dist="38100" dir="2700000" algn="tl">
                    <a:srgbClr val="000000">
                      <a:alpha val="43137"/>
                    </a:srgbClr>
                  </a:outerShdw>
                </a:effectLst>
              </a:endParaRPr>
            </a:p>
          </p:txBody>
        </p:sp>
        <p:cxnSp>
          <p:nvCxnSpPr>
            <p:cNvPr id="20" name="Conector recto de flecha 6"/>
            <p:cNvCxnSpPr>
              <a:endCxn id="24" idx="1"/>
            </p:cNvCxnSpPr>
            <p:nvPr/>
          </p:nvCxnSpPr>
          <p:spPr>
            <a:xfrm>
              <a:off x="2306194" y="2727183"/>
              <a:ext cx="842473" cy="476413"/>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9"/>
            <p:cNvCxnSpPr/>
            <p:nvPr/>
          </p:nvCxnSpPr>
          <p:spPr>
            <a:xfrm flipV="1">
              <a:off x="2317638" y="2313705"/>
              <a:ext cx="831029" cy="413478"/>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redondeado 18"/>
            <p:cNvSpPr/>
            <p:nvPr/>
          </p:nvSpPr>
          <p:spPr>
            <a:xfrm>
              <a:off x="3148666" y="2881414"/>
              <a:ext cx="1959429" cy="644363"/>
            </a:xfrm>
            <a:prstGeom prst="roundRect">
              <a:avLst/>
            </a:prstGeom>
            <a:solidFill>
              <a:srgbClr val="0070C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effectLst>
                    <a:outerShdw blurRad="38100" dist="38100" dir="2700000" algn="tl">
                      <a:srgbClr val="000000">
                        <a:alpha val="43137"/>
                      </a:srgbClr>
                    </a:outerShdw>
                  </a:effectLst>
                </a:rPr>
                <a:t>Presupuesto de Inversión</a:t>
              </a:r>
              <a:endParaRPr lang="es-CO" dirty="0">
                <a:effectLst>
                  <a:outerShdw blurRad="38100" dist="38100" dir="2700000" algn="tl">
                    <a:srgbClr val="000000">
                      <a:alpha val="43137"/>
                    </a:srgbClr>
                  </a:outerShdw>
                </a:effectLst>
              </a:endParaRPr>
            </a:p>
          </p:txBody>
        </p:sp>
        <p:sp>
          <p:nvSpPr>
            <p:cNvPr id="28" name="Rectángulo redondeado 20"/>
            <p:cNvSpPr/>
            <p:nvPr/>
          </p:nvSpPr>
          <p:spPr>
            <a:xfrm>
              <a:off x="5726178" y="1981584"/>
              <a:ext cx="2620558" cy="648230"/>
            </a:xfrm>
            <a:prstGeom prst="roundRect">
              <a:avLst/>
            </a:prstGeom>
            <a:noFill/>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b="1" dirty="0">
                  <a:solidFill>
                    <a:schemeClr val="tx1"/>
                  </a:solidFill>
                </a:rPr>
                <a:t>$ 458.990.109.000 </a:t>
              </a:r>
            </a:p>
          </p:txBody>
        </p:sp>
        <p:sp>
          <p:nvSpPr>
            <p:cNvPr id="29" name="Rectángulo redondeado 23"/>
            <p:cNvSpPr/>
            <p:nvPr/>
          </p:nvSpPr>
          <p:spPr>
            <a:xfrm>
              <a:off x="5755036" y="2908106"/>
              <a:ext cx="2620558" cy="617671"/>
            </a:xfrm>
            <a:prstGeom prst="roundRect">
              <a:avLst/>
            </a:prstGeom>
            <a:noFill/>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b="1" dirty="0">
                  <a:solidFill>
                    <a:schemeClr val="tx1"/>
                  </a:solidFill>
                </a:rPr>
                <a:t>$</a:t>
              </a:r>
              <a:r>
                <a:rPr lang="es-CO" sz="2100" b="1" dirty="0">
                  <a:solidFill>
                    <a:schemeClr val="tx1"/>
                  </a:solidFill>
                </a:rPr>
                <a:t>86.610.031.801</a:t>
              </a:r>
            </a:p>
          </p:txBody>
        </p:sp>
        <p:sp>
          <p:nvSpPr>
            <p:cNvPr id="30" name="Rectángulo redondeado 24"/>
            <p:cNvSpPr/>
            <p:nvPr/>
          </p:nvSpPr>
          <p:spPr>
            <a:xfrm>
              <a:off x="8841871" y="2012011"/>
              <a:ext cx="2532394" cy="644362"/>
            </a:xfrm>
            <a:prstGeom prst="roundRect">
              <a:avLst/>
            </a:prstGeom>
            <a:noFill/>
            <a:ln>
              <a:solidFill>
                <a:srgbClr val="00B050"/>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b="1" dirty="0">
                  <a:solidFill>
                    <a:schemeClr val="tx1"/>
                  </a:solidFill>
                </a:rPr>
                <a:t> $397.990.109.000</a:t>
              </a:r>
            </a:p>
          </p:txBody>
        </p:sp>
        <p:sp>
          <p:nvSpPr>
            <p:cNvPr id="31" name="Rectángulo redondeado 25"/>
            <p:cNvSpPr/>
            <p:nvPr/>
          </p:nvSpPr>
          <p:spPr>
            <a:xfrm>
              <a:off x="8885214" y="2894759"/>
              <a:ext cx="2532394" cy="617671"/>
            </a:xfrm>
            <a:prstGeom prst="roundRect">
              <a:avLst/>
            </a:prstGeom>
            <a:noFill/>
            <a:ln>
              <a:solidFill>
                <a:srgbClr val="00B050"/>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b="1" dirty="0">
                  <a:solidFill>
                    <a:schemeClr val="tx1"/>
                  </a:solidFill>
                </a:rPr>
                <a:t>$31.400.346.000</a:t>
              </a:r>
            </a:p>
          </p:txBody>
        </p:sp>
        <p:sp>
          <p:nvSpPr>
            <p:cNvPr id="34" name="CuadroTexto 33"/>
            <p:cNvSpPr txBox="1"/>
            <p:nvPr/>
          </p:nvSpPr>
          <p:spPr>
            <a:xfrm>
              <a:off x="5561151" y="1654721"/>
              <a:ext cx="2873179" cy="354630"/>
            </a:xfrm>
            <a:prstGeom prst="rect">
              <a:avLst/>
            </a:prstGeom>
            <a:noFill/>
          </p:spPr>
          <p:txBody>
            <a:bodyPr wrap="square" rtlCol="0">
              <a:spAutoFit/>
            </a:bodyPr>
            <a:lstStyle/>
            <a:p>
              <a:pPr algn="ctr"/>
              <a:r>
                <a:rPr lang="es-MX" sz="2000" b="1" dirty="0"/>
                <a:t>Solicitudes de Necesidades</a:t>
              </a:r>
            </a:p>
          </p:txBody>
        </p:sp>
        <p:sp>
          <p:nvSpPr>
            <p:cNvPr id="35" name="CuadroTexto 36"/>
            <p:cNvSpPr txBox="1"/>
            <p:nvPr/>
          </p:nvSpPr>
          <p:spPr>
            <a:xfrm>
              <a:off x="8346736" y="1678356"/>
              <a:ext cx="3456149" cy="354630"/>
            </a:xfrm>
            <a:prstGeom prst="rect">
              <a:avLst/>
            </a:prstGeom>
            <a:noFill/>
          </p:spPr>
          <p:txBody>
            <a:bodyPr wrap="square" rtlCol="0">
              <a:spAutoFit/>
            </a:bodyPr>
            <a:lstStyle/>
            <a:p>
              <a:pPr algn="ctr"/>
              <a:r>
                <a:rPr lang="es-MX" sz="2000" b="1" dirty="0"/>
                <a:t>Asignación Cuota Global </a:t>
              </a:r>
            </a:p>
          </p:txBody>
        </p:sp>
      </p:grpSp>
      <p:sp>
        <p:nvSpPr>
          <p:cNvPr id="42" name="7 Rectángulo redondeado"/>
          <p:cNvSpPr/>
          <p:nvPr/>
        </p:nvSpPr>
        <p:spPr>
          <a:xfrm>
            <a:off x="6205954" y="4541390"/>
            <a:ext cx="3077778" cy="851526"/>
          </a:xfrm>
          <a:prstGeom prst="round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latin typeface="Cambria" panose="02040503050406030204" pitchFamily="18" charset="0"/>
                <a:ea typeface="Cambria" panose="02040503050406030204" pitchFamily="18" charset="0"/>
              </a:rPr>
              <a:t>$ 545.600.140.801</a:t>
            </a:r>
          </a:p>
          <a:p>
            <a:pPr algn="ctr"/>
            <a:r>
              <a:rPr lang="es-CO" sz="1600" b="1" dirty="0">
                <a:latin typeface="Cambria" panose="02040503050406030204" pitchFamily="18" charset="0"/>
              </a:rPr>
              <a:t>Total  Necesidades U. D.</a:t>
            </a:r>
          </a:p>
        </p:txBody>
      </p:sp>
      <p:sp>
        <p:nvSpPr>
          <p:cNvPr id="43" name="42 Rectángulo redondeado"/>
          <p:cNvSpPr/>
          <p:nvPr/>
        </p:nvSpPr>
        <p:spPr>
          <a:xfrm>
            <a:off x="9885011" y="4511274"/>
            <a:ext cx="3077778" cy="851526"/>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latin typeface="Cambria" panose="02040503050406030204" pitchFamily="18" charset="0"/>
              </a:rPr>
              <a:t>$429.390.455.000</a:t>
            </a:r>
          </a:p>
          <a:p>
            <a:pPr algn="ctr"/>
            <a:r>
              <a:rPr lang="es-CO" sz="1600" b="1" dirty="0">
                <a:latin typeface="Cambria" panose="02040503050406030204" pitchFamily="18" charset="0"/>
              </a:rPr>
              <a:t>Total Presupuesto</a:t>
            </a:r>
          </a:p>
        </p:txBody>
      </p:sp>
      <p:sp>
        <p:nvSpPr>
          <p:cNvPr id="55" name="Rectángulo redondeado 18"/>
          <p:cNvSpPr/>
          <p:nvPr/>
        </p:nvSpPr>
        <p:spPr>
          <a:xfrm>
            <a:off x="3097713" y="2469856"/>
            <a:ext cx="2311850" cy="727000"/>
          </a:xfrm>
          <a:prstGeom prst="roundRect">
            <a:avLst/>
          </a:prstGeom>
          <a:solidFill>
            <a:srgbClr val="0070C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effectLst>
                  <a:outerShdw blurRad="38100" dist="38100" dir="2700000" algn="tl">
                    <a:srgbClr val="000000">
                      <a:alpha val="43137"/>
                    </a:srgbClr>
                  </a:outerShdw>
                </a:effectLst>
              </a:rPr>
              <a:t>Presupuesto de Funcionamiento</a:t>
            </a:r>
            <a:endParaRPr lang="es-CO" dirty="0">
              <a:effectLst>
                <a:outerShdw blurRad="38100" dist="38100" dir="2700000" algn="tl">
                  <a:srgbClr val="000000">
                    <a:alpha val="43137"/>
                  </a:srgbClr>
                </a:outerShdw>
              </a:effectLst>
            </a:endParaRPr>
          </a:p>
        </p:txBody>
      </p:sp>
      <p:cxnSp>
        <p:nvCxnSpPr>
          <p:cNvPr id="61" name="60 Conector recto"/>
          <p:cNvCxnSpPr>
            <a:endCxn id="28" idx="1"/>
          </p:cNvCxnSpPr>
          <p:nvPr/>
        </p:nvCxnSpPr>
        <p:spPr>
          <a:xfrm flipV="1">
            <a:off x="5409563" y="2831175"/>
            <a:ext cx="729250" cy="9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62 Conector recto"/>
          <p:cNvCxnSpPr>
            <a:stCxn id="24" idx="3"/>
            <a:endCxn id="29" idx="1"/>
          </p:cNvCxnSpPr>
          <p:nvPr/>
        </p:nvCxnSpPr>
        <p:spPr>
          <a:xfrm>
            <a:off x="5409563" y="3844222"/>
            <a:ext cx="763299" cy="15058"/>
          </a:xfrm>
          <a:prstGeom prst="line">
            <a:avLst/>
          </a:prstGeom>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67767376-E6F3-48FC-8753-C365DB261FE7}"/>
              </a:ext>
            </a:extLst>
          </p:cNvPr>
          <p:cNvSpPr>
            <a:spLocks noGrp="1"/>
          </p:cNvSpPr>
          <p:nvPr>
            <p:ph type="sldNum" sz="quarter" idx="12"/>
          </p:nvPr>
        </p:nvSpPr>
        <p:spPr/>
        <p:txBody>
          <a:bodyPr/>
          <a:lstStyle/>
          <a:p>
            <a:fld id="{B932825C-A7B8-483F-B1CB-5A93A4AE4C46}" type="slidenum">
              <a:rPr lang="es-CO" smtClean="0"/>
              <a:t>32</a:t>
            </a:fld>
            <a:endParaRPr lang="es-CO"/>
          </a:p>
        </p:txBody>
      </p:sp>
      <p:pic>
        <p:nvPicPr>
          <p:cNvPr id="3" name="Imagen 1">
            <a:extLst>
              <a:ext uri="{FF2B5EF4-FFF2-40B4-BE49-F238E27FC236}">
                <a16:creationId xmlns:a16="http://schemas.microsoft.com/office/drawing/2014/main" id="{3D8E77EF-AC3C-DCB0-3EE8-D959651D1696}"/>
              </a:ext>
            </a:extLst>
          </p:cNvPr>
          <p:cNvPicPr>
            <a:picLocks noChangeAspect="1"/>
          </p:cNvPicPr>
          <p:nvPr/>
        </p:nvPicPr>
        <p:blipFill rotWithShape="1">
          <a:blip r:embed="rId4"/>
          <a:srcRect l="12766" t="14094"/>
          <a:stretch/>
        </p:blipFill>
        <p:spPr>
          <a:xfrm>
            <a:off x="0" y="-1"/>
            <a:ext cx="1884722" cy="1671088"/>
          </a:xfrm>
          <a:prstGeom prst="rect">
            <a:avLst/>
          </a:prstGeom>
        </p:spPr>
      </p:pic>
      <p:sp>
        <p:nvSpPr>
          <p:cNvPr id="9" name="Paralelogramo 8">
            <a:extLst>
              <a:ext uri="{FF2B5EF4-FFF2-40B4-BE49-F238E27FC236}">
                <a16:creationId xmlns:a16="http://schemas.microsoft.com/office/drawing/2014/main" id="{D39F6546-6A8F-E710-9446-019D7BDFC25D}"/>
              </a:ext>
            </a:extLst>
          </p:cNvPr>
          <p:cNvSpPr/>
          <p:nvPr/>
        </p:nvSpPr>
        <p:spPr>
          <a:xfrm flipH="1">
            <a:off x="2074143" y="0"/>
            <a:ext cx="756472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7. </a:t>
            </a:r>
            <a:r>
              <a:rPr lang="es-MX" sz="2400" b="1" dirty="0">
                <a:solidFill>
                  <a:schemeClr val="bg1"/>
                </a:solidFill>
                <a:latin typeface="Arial Narrow" panose="020B0606020202030204" pitchFamily="34" charset="0"/>
              </a:rPr>
              <a:t>Resumen Programación Presupuestal</a:t>
            </a:r>
          </a:p>
          <a:p>
            <a:endParaRPr lang="pt-BR"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668476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5" y="-1"/>
            <a:ext cx="7101866" cy="7021513"/>
          </a:xfrm>
          <a:prstGeom prst="rect">
            <a:avLst/>
          </a:prstGeom>
        </p:spPr>
      </p:pic>
      <p:sp>
        <p:nvSpPr>
          <p:cNvPr id="5" name="CuadroTexto 4">
            <a:extLst>
              <a:ext uri="{FF2B5EF4-FFF2-40B4-BE49-F238E27FC236}">
                <a16:creationId xmlns:a16="http://schemas.microsoft.com/office/drawing/2014/main" id="{9991B0D3-8742-D2B8-601B-A3D41178F3BC}"/>
              </a:ext>
            </a:extLst>
          </p:cNvPr>
          <p:cNvSpPr txBox="1"/>
          <p:nvPr/>
        </p:nvSpPr>
        <p:spPr>
          <a:xfrm>
            <a:off x="111725" y="4837503"/>
            <a:ext cx="9978583" cy="1159163"/>
          </a:xfrm>
          <a:prstGeom prst="rect">
            <a:avLst/>
          </a:prstGeom>
          <a:noFill/>
        </p:spPr>
        <p:txBody>
          <a:bodyPr wrap="square" rtlCol="0">
            <a:spAutoFit/>
          </a:bodyPr>
          <a:lstStyle/>
          <a:p>
            <a:pPr algn="ctr"/>
            <a:r>
              <a:rPr lang="es-ES" sz="6757" b="1" i="1" dirty="0">
                <a:solidFill>
                  <a:srgbClr val="C00000"/>
                </a:solidFill>
                <a:effectLst>
                  <a:outerShdw blurRad="38100" dist="38100" dir="2700000" algn="tl">
                    <a:srgbClr val="000000">
                      <a:alpha val="43137"/>
                    </a:srgbClr>
                  </a:outerShdw>
                </a:effectLst>
                <a:latin typeface="Arial Nova"/>
              </a:rPr>
              <a:t>GRACIAS…</a:t>
            </a:r>
          </a:p>
        </p:txBody>
      </p:sp>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3"/>
          <a:srcRect l="12766" t="14094"/>
          <a:stretch/>
        </p:blipFill>
        <p:spPr>
          <a:xfrm>
            <a:off x="0" y="3802"/>
            <a:ext cx="1884722" cy="1671088"/>
          </a:xfrm>
          <a:prstGeom prst="rect">
            <a:avLst/>
          </a:prstGeom>
        </p:spPr>
      </p:pic>
      <p:sp>
        <p:nvSpPr>
          <p:cNvPr id="8" name="Paralelogramo 7">
            <a:extLst>
              <a:ext uri="{FF2B5EF4-FFF2-40B4-BE49-F238E27FC236}">
                <a16:creationId xmlns:a16="http://schemas.microsoft.com/office/drawing/2014/main" id="{1800C19B-CF54-1C5B-C395-6996293B1B15}"/>
              </a:ext>
            </a:extLst>
          </p:cNvPr>
          <p:cNvSpPr/>
          <p:nvPr/>
        </p:nvSpPr>
        <p:spPr>
          <a:xfrm flipH="1">
            <a:off x="2463690" y="3734"/>
            <a:ext cx="9623750" cy="554330"/>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48" b="1" dirty="0">
              <a:solidFill>
                <a:schemeClr val="bg1"/>
              </a:solidFill>
              <a:latin typeface="Arial Narrow" panose="020B0606020202030204" pitchFamily="34" charset="0"/>
            </a:endParaRPr>
          </a:p>
        </p:txBody>
      </p:sp>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pic>
        <p:nvPicPr>
          <p:cNvPr id="7" name="6 Imagen" descr="AAA.jpg">
            <a:extLst>
              <a:ext uri="{FF2B5EF4-FFF2-40B4-BE49-F238E27FC236}">
                <a16:creationId xmlns:a16="http://schemas.microsoft.com/office/drawing/2014/main" id="{91A9A74D-B99F-3ABD-A1EA-1FA9DC44CE63}"/>
              </a:ext>
            </a:extLst>
          </p:cNvPr>
          <p:cNvPicPr>
            <a:picLocks noChangeAspect="1"/>
          </p:cNvPicPr>
          <p:nvPr/>
        </p:nvPicPr>
        <p:blipFill>
          <a:blip r:embed="rId4"/>
          <a:srcRect t="10416"/>
          <a:stretch>
            <a:fillRect/>
          </a:stretch>
        </p:blipFill>
        <p:spPr>
          <a:xfrm>
            <a:off x="3247092" y="918182"/>
            <a:ext cx="3707851" cy="3755601"/>
          </a:xfrm>
          <a:prstGeom prst="rect">
            <a:avLst/>
          </a:prstGeom>
        </p:spPr>
      </p:pic>
      <p:sp>
        <p:nvSpPr>
          <p:cNvPr id="10" name="CuadroTexto 9">
            <a:extLst>
              <a:ext uri="{FF2B5EF4-FFF2-40B4-BE49-F238E27FC236}">
                <a16:creationId xmlns:a16="http://schemas.microsoft.com/office/drawing/2014/main" id="{F764B242-6634-F124-EC97-727EDAC19B01}"/>
              </a:ext>
            </a:extLst>
          </p:cNvPr>
          <p:cNvSpPr txBox="1"/>
          <p:nvPr/>
        </p:nvSpPr>
        <p:spPr>
          <a:xfrm>
            <a:off x="7806519" y="1674890"/>
            <a:ext cx="5264603" cy="2446824"/>
          </a:xfrm>
          <a:prstGeom prst="rect">
            <a:avLst/>
          </a:prstGeom>
          <a:noFill/>
        </p:spPr>
        <p:txBody>
          <a:bodyPr wrap="square">
            <a:spAutoFit/>
          </a:bodyPr>
          <a:lstStyle/>
          <a:p>
            <a:pPr algn="just"/>
            <a:r>
              <a:rPr lang="es-MX" i="1" dirty="0"/>
              <a:t>“</a:t>
            </a:r>
            <a:r>
              <a:rPr lang="es-MX" sz="2400" i="1" dirty="0"/>
              <a:t>Cuando el patriotismo está acompañado de sabiduría, es invencible, y uno y otro será siempre el fruto de una educación pública, gratuita, igual y bien dirigida a todos los jóvenes”</a:t>
            </a:r>
          </a:p>
          <a:p>
            <a:endParaRPr lang="es-MX" sz="900" dirty="0"/>
          </a:p>
          <a:p>
            <a:r>
              <a:rPr lang="es-MX" sz="2400" b="1" dirty="0"/>
              <a:t>Francisco José de Caldas</a:t>
            </a:r>
          </a:p>
        </p:txBody>
      </p:sp>
    </p:spTree>
    <p:extLst>
      <p:ext uri="{BB962C8B-B14F-4D97-AF65-F5344CB8AC3E}">
        <p14:creationId xmlns:p14="http://schemas.microsoft.com/office/powerpoint/2010/main" val="366801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6">
            <a:extLst>
              <a:ext uri="{FF2B5EF4-FFF2-40B4-BE49-F238E27FC236}">
                <a16:creationId xmlns:a16="http://schemas.microsoft.com/office/drawing/2014/main" id="{76F11170-E8F8-115F-F173-156A1841A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83" y="-21833"/>
            <a:ext cx="7101341" cy="7043346"/>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2" name="Imagen 31">
            <a:extLst>
              <a:ext uri="{FF2B5EF4-FFF2-40B4-BE49-F238E27FC236}">
                <a16:creationId xmlns:a16="http://schemas.microsoft.com/office/drawing/2014/main" id="{814D6267-6FE1-1C82-044E-B8C053F65B02}"/>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3" name="Paralelogramo 32">
            <a:extLst>
              <a:ext uri="{FF2B5EF4-FFF2-40B4-BE49-F238E27FC236}">
                <a16:creationId xmlns:a16="http://schemas.microsoft.com/office/drawing/2014/main" id="{BBEE2EE0-DCBF-76A7-2384-C9C1AEFCA195}"/>
              </a:ext>
            </a:extLst>
          </p:cNvPr>
          <p:cNvSpPr/>
          <p:nvPr/>
        </p:nvSpPr>
        <p:spPr>
          <a:xfrm flipH="1">
            <a:off x="1633871" y="0"/>
            <a:ext cx="7162971"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chemeClr val="bg1"/>
                </a:solidFill>
                <a:latin typeface="Arial Narrow" panose="020B0606020202030204" pitchFamily="34" charset="0"/>
              </a:rPr>
              <a:t>1. CONTEXTO UNIVERSITARIO – </a:t>
            </a:r>
            <a:r>
              <a:rPr lang="es-CO" sz="2400" b="1" dirty="0">
                <a:solidFill>
                  <a:schemeClr val="bg1"/>
                </a:solidFill>
                <a:latin typeface="Arial Narrow" panose="020B0606020202030204" pitchFamily="34" charset="0"/>
              </a:rPr>
              <a:t>P. Estudiantil</a:t>
            </a:r>
          </a:p>
        </p:txBody>
      </p:sp>
      <p:graphicFrame>
        <p:nvGraphicFramePr>
          <p:cNvPr id="2" name="Gráfico 1">
            <a:extLst>
              <a:ext uri="{FF2B5EF4-FFF2-40B4-BE49-F238E27FC236}">
                <a16:creationId xmlns:a16="http://schemas.microsoft.com/office/drawing/2014/main" id="{199E4174-A95B-79DE-93F2-A663BBE496AF}"/>
              </a:ext>
            </a:extLst>
          </p:cNvPr>
          <p:cNvGraphicFramePr>
            <a:graphicFrameLocks/>
          </p:cNvGraphicFramePr>
          <p:nvPr>
            <p:extLst>
              <p:ext uri="{D42A27DB-BD31-4B8C-83A1-F6EECF244321}">
                <p14:modId xmlns:p14="http://schemas.microsoft.com/office/powerpoint/2010/main" val="292958222"/>
              </p:ext>
            </p:extLst>
          </p:nvPr>
        </p:nvGraphicFramePr>
        <p:xfrm>
          <a:off x="673325" y="1127215"/>
          <a:ext cx="8123517" cy="5156462"/>
        </p:xfrm>
        <a:graphic>
          <a:graphicData uri="http://schemas.openxmlformats.org/drawingml/2006/chart">
            <c:chart xmlns:c="http://schemas.openxmlformats.org/drawingml/2006/chart" xmlns:r="http://schemas.openxmlformats.org/officeDocument/2006/relationships" r:id="rId5"/>
          </a:graphicData>
        </a:graphic>
      </p:graphicFrame>
      <p:sp>
        <p:nvSpPr>
          <p:cNvPr id="8" name="CuadroTexto 7">
            <a:extLst>
              <a:ext uri="{FF2B5EF4-FFF2-40B4-BE49-F238E27FC236}">
                <a16:creationId xmlns:a16="http://schemas.microsoft.com/office/drawing/2014/main" id="{A0766C21-0CCC-AFE2-619A-EA26D4B77903}"/>
              </a:ext>
            </a:extLst>
          </p:cNvPr>
          <p:cNvSpPr txBox="1"/>
          <p:nvPr/>
        </p:nvSpPr>
        <p:spPr>
          <a:xfrm>
            <a:off x="9219464" y="1574696"/>
            <a:ext cx="3634148" cy="4708981"/>
          </a:xfrm>
          <a:prstGeom prst="rect">
            <a:avLst/>
          </a:prstGeom>
          <a:noFill/>
        </p:spPr>
        <p:txBody>
          <a:bodyPr wrap="square">
            <a:spAutoFit/>
          </a:bodyPr>
          <a:lstStyle/>
          <a:p>
            <a:pPr algn="just"/>
            <a:r>
              <a:rPr lang="es-ES" sz="2000" dirty="0"/>
              <a:t>La Universidad Distrital amplió en 3.069 el número de matriculados en programas de pregrado entre  2018-3 y 2022-3, lo cual representa un aumento del 12%.</a:t>
            </a:r>
          </a:p>
          <a:p>
            <a:pPr algn="just"/>
            <a:endParaRPr lang="es-ES" sz="2000" dirty="0"/>
          </a:p>
          <a:p>
            <a:pPr algn="just"/>
            <a:r>
              <a:rPr lang="es-ES" sz="2000" dirty="0"/>
              <a:t>En programas de posgrado, para 2022-3 se registra una disminución del 21% (709 estudiantes) en el número de matriculados respecto al reporte correspondiente al periodo 2018-III. </a:t>
            </a:r>
            <a:endParaRPr lang="es-CO" sz="2000" dirty="0"/>
          </a:p>
          <a:p>
            <a:pPr algn="just"/>
            <a:endParaRPr lang="es-CO" sz="2000" dirty="0"/>
          </a:p>
        </p:txBody>
      </p:sp>
    </p:spTree>
    <p:extLst>
      <p:ext uri="{BB962C8B-B14F-4D97-AF65-F5344CB8AC3E}">
        <p14:creationId xmlns:p14="http://schemas.microsoft.com/office/powerpoint/2010/main" val="106987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4" name="Picture 6">
            <a:extLst>
              <a:ext uri="{FF2B5EF4-FFF2-40B4-BE49-F238E27FC236}">
                <a16:creationId xmlns:a16="http://schemas.microsoft.com/office/drawing/2014/main" id="{76F11170-E8F8-115F-F173-156A1841A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83" y="-21833"/>
            <a:ext cx="7101341" cy="7043346"/>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2" name="Imagen 31">
            <a:extLst>
              <a:ext uri="{FF2B5EF4-FFF2-40B4-BE49-F238E27FC236}">
                <a16:creationId xmlns:a16="http://schemas.microsoft.com/office/drawing/2014/main" id="{814D6267-6FE1-1C82-044E-B8C053F65B02}"/>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3" name="Paralelogramo 32">
            <a:extLst>
              <a:ext uri="{FF2B5EF4-FFF2-40B4-BE49-F238E27FC236}">
                <a16:creationId xmlns:a16="http://schemas.microsoft.com/office/drawing/2014/main" id="{BBEE2EE0-DCBF-76A7-2384-C9C1AEFCA195}"/>
              </a:ext>
            </a:extLst>
          </p:cNvPr>
          <p:cNvSpPr/>
          <p:nvPr/>
        </p:nvSpPr>
        <p:spPr>
          <a:xfrm flipH="1">
            <a:off x="1633870" y="0"/>
            <a:ext cx="8001448"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chemeClr val="bg1"/>
                </a:solidFill>
                <a:latin typeface="Arial Narrow" panose="020B0606020202030204" pitchFamily="34" charset="0"/>
              </a:rPr>
              <a:t>1. CONTEXTO UNIVERSITARIO – </a:t>
            </a:r>
            <a:r>
              <a:rPr lang="es-CO" sz="2400" b="1" dirty="0">
                <a:solidFill>
                  <a:schemeClr val="bg1"/>
                </a:solidFill>
                <a:latin typeface="Arial Narrow" panose="020B0606020202030204" pitchFamily="34" charset="0"/>
              </a:rPr>
              <a:t>Oferta Académica</a:t>
            </a:r>
          </a:p>
        </p:txBody>
      </p:sp>
      <p:sp>
        <p:nvSpPr>
          <p:cNvPr id="10" name="10 Rectángulo redondeado">
            <a:extLst>
              <a:ext uri="{FF2B5EF4-FFF2-40B4-BE49-F238E27FC236}">
                <a16:creationId xmlns:a16="http://schemas.microsoft.com/office/drawing/2014/main" id="{5718164B-C364-1380-ADF4-C0B8A14691DF}"/>
              </a:ext>
            </a:extLst>
          </p:cNvPr>
          <p:cNvSpPr/>
          <p:nvPr/>
        </p:nvSpPr>
        <p:spPr>
          <a:xfrm>
            <a:off x="916711" y="3916770"/>
            <a:ext cx="4268862" cy="870061"/>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CO" sz="2400" b="1" dirty="0">
                <a:latin typeface="Cambria" panose="02040503050406030204" pitchFamily="18" charset="0"/>
              </a:rPr>
              <a:t>91 Registros Calificados</a:t>
            </a:r>
          </a:p>
        </p:txBody>
      </p:sp>
      <p:sp>
        <p:nvSpPr>
          <p:cNvPr id="3" name="CuadroTexto 2">
            <a:extLst>
              <a:ext uri="{FF2B5EF4-FFF2-40B4-BE49-F238E27FC236}">
                <a16:creationId xmlns:a16="http://schemas.microsoft.com/office/drawing/2014/main" id="{31860937-8E97-DAB2-31E9-31210355C412}"/>
              </a:ext>
            </a:extLst>
          </p:cNvPr>
          <p:cNvSpPr txBox="1"/>
          <p:nvPr/>
        </p:nvSpPr>
        <p:spPr>
          <a:xfrm>
            <a:off x="1117452" y="3067230"/>
            <a:ext cx="4268861" cy="584775"/>
          </a:xfrm>
          <a:prstGeom prst="rect">
            <a:avLst/>
          </a:prstGeom>
          <a:noFill/>
        </p:spPr>
        <p:txBody>
          <a:bodyPr wrap="square" rtlCol="0">
            <a:spAutoFit/>
          </a:bodyPr>
          <a:lstStyle/>
          <a:p>
            <a:r>
              <a:rPr lang="es-MX" sz="3200" b="1" dirty="0">
                <a:solidFill>
                  <a:schemeClr val="accent1">
                    <a:lumMod val="50000"/>
                  </a:schemeClr>
                </a:solidFill>
              </a:rPr>
              <a:t>OFERTA ACADÉMICA</a:t>
            </a:r>
            <a:endParaRPr lang="es-CO" sz="3200" b="1" dirty="0">
              <a:solidFill>
                <a:schemeClr val="accent1">
                  <a:lumMod val="50000"/>
                </a:schemeClr>
              </a:solidFill>
            </a:endParaRPr>
          </a:p>
        </p:txBody>
      </p:sp>
      <p:sp>
        <p:nvSpPr>
          <p:cNvPr id="5" name="Rectángulo: biselado 4">
            <a:extLst>
              <a:ext uri="{FF2B5EF4-FFF2-40B4-BE49-F238E27FC236}">
                <a16:creationId xmlns:a16="http://schemas.microsoft.com/office/drawing/2014/main" id="{44A07BC0-98D1-6FF4-DF62-E3B62C1EDA4B}"/>
              </a:ext>
            </a:extLst>
          </p:cNvPr>
          <p:cNvSpPr/>
          <p:nvPr/>
        </p:nvSpPr>
        <p:spPr>
          <a:xfrm>
            <a:off x="1472756" y="1468250"/>
            <a:ext cx="1852987" cy="1063802"/>
          </a:xfrm>
          <a:prstGeom prst="bevel">
            <a:avLst/>
          </a:prstGeom>
          <a:solidFill>
            <a:schemeClr val="accent2">
              <a:lumMod val="60000"/>
              <a:lumOff val="40000"/>
            </a:schemeClr>
          </a:solidFill>
          <a:effectLst>
            <a:innerShdw blurRad="63500" dist="50800" dir="13500000">
              <a:prstClr val="black">
                <a:alpha val="50000"/>
              </a:prstClr>
            </a:inn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rPr>
              <a:t>9</a:t>
            </a:r>
            <a:r>
              <a:rPr lang="es-MX" sz="1600" dirty="0">
                <a:solidFill>
                  <a:schemeClr val="tx1"/>
                </a:solidFill>
              </a:rPr>
              <a:t> Tecnológico</a:t>
            </a:r>
            <a:endParaRPr lang="es-CO" sz="1600" dirty="0">
              <a:solidFill>
                <a:schemeClr val="tx1"/>
              </a:solidFill>
            </a:endParaRPr>
          </a:p>
          <a:p>
            <a:pPr algn="ctr"/>
            <a:r>
              <a:rPr lang="es-CO" sz="1400" dirty="0">
                <a:solidFill>
                  <a:schemeClr val="tx1"/>
                </a:solidFill>
              </a:rPr>
              <a:t>Acreditados alta calidad (2)</a:t>
            </a:r>
            <a:endParaRPr lang="es-MX" sz="1400" dirty="0">
              <a:solidFill>
                <a:schemeClr val="tx1"/>
              </a:solidFill>
            </a:endParaRPr>
          </a:p>
        </p:txBody>
      </p:sp>
      <p:sp>
        <p:nvSpPr>
          <p:cNvPr id="26" name="Rectángulo: biselado 25">
            <a:extLst>
              <a:ext uri="{FF2B5EF4-FFF2-40B4-BE49-F238E27FC236}">
                <a16:creationId xmlns:a16="http://schemas.microsoft.com/office/drawing/2014/main" id="{CE0A5648-1736-CD24-0AD5-A4F38FCD0BC2}"/>
              </a:ext>
            </a:extLst>
          </p:cNvPr>
          <p:cNvSpPr/>
          <p:nvPr/>
        </p:nvSpPr>
        <p:spPr>
          <a:xfrm>
            <a:off x="3784977" y="1482288"/>
            <a:ext cx="1852987" cy="1063802"/>
          </a:xfrm>
          <a:prstGeom prst="bevel">
            <a:avLst/>
          </a:prstGeom>
          <a:solidFill>
            <a:schemeClr val="accent1">
              <a:lumMod val="60000"/>
              <a:lumOff val="40000"/>
            </a:schemeClr>
          </a:solidFill>
          <a:effectLst>
            <a:innerShdw blurRad="63500" dist="50800" dir="13500000">
              <a:prstClr val="black">
                <a:alpha val="50000"/>
              </a:prstClr>
            </a:inn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rPr>
              <a:t>37</a:t>
            </a:r>
            <a:r>
              <a:rPr lang="es-MX" sz="1600" dirty="0">
                <a:solidFill>
                  <a:schemeClr val="tx1"/>
                </a:solidFill>
              </a:rPr>
              <a:t> Profesional</a:t>
            </a:r>
            <a:endParaRPr lang="es-CO" sz="1600" dirty="0">
              <a:solidFill>
                <a:schemeClr val="tx1"/>
              </a:solidFill>
            </a:endParaRPr>
          </a:p>
          <a:p>
            <a:pPr algn="ctr"/>
            <a:r>
              <a:rPr lang="es-CO" sz="1400" dirty="0">
                <a:solidFill>
                  <a:schemeClr val="tx1"/>
                </a:solidFill>
              </a:rPr>
              <a:t>Acreditados alta calidad (22)</a:t>
            </a:r>
            <a:endParaRPr lang="es-MX" sz="1400" dirty="0">
              <a:solidFill>
                <a:schemeClr val="tx1"/>
              </a:solidFill>
            </a:endParaRPr>
          </a:p>
        </p:txBody>
      </p:sp>
      <p:sp>
        <p:nvSpPr>
          <p:cNvPr id="27" name="Rectángulo: biselado 26">
            <a:extLst>
              <a:ext uri="{FF2B5EF4-FFF2-40B4-BE49-F238E27FC236}">
                <a16:creationId xmlns:a16="http://schemas.microsoft.com/office/drawing/2014/main" id="{CC119CBE-8A52-1FD6-0E32-ABCF120B1A50}"/>
              </a:ext>
            </a:extLst>
          </p:cNvPr>
          <p:cNvSpPr/>
          <p:nvPr/>
        </p:nvSpPr>
        <p:spPr>
          <a:xfrm>
            <a:off x="10644025" y="1534253"/>
            <a:ext cx="1852987" cy="1063802"/>
          </a:xfrm>
          <a:prstGeom prst="bevel">
            <a:avLst/>
          </a:prstGeom>
          <a:solidFill>
            <a:schemeClr val="accent6">
              <a:lumMod val="60000"/>
              <a:lumOff val="40000"/>
            </a:schemeClr>
          </a:solidFill>
          <a:effectLst>
            <a:innerShdw blurRad="63500" dist="50800" dir="135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rPr>
              <a:t>4</a:t>
            </a:r>
            <a:r>
              <a:rPr lang="es-MX" sz="1600" dirty="0">
                <a:solidFill>
                  <a:schemeClr val="tx1"/>
                </a:solidFill>
              </a:rPr>
              <a:t> Doctorado</a:t>
            </a:r>
            <a:endParaRPr lang="es-CO" sz="1600" dirty="0">
              <a:solidFill>
                <a:schemeClr val="tx1"/>
              </a:solidFill>
            </a:endParaRPr>
          </a:p>
          <a:p>
            <a:pPr algn="ctr"/>
            <a:r>
              <a:rPr lang="es-CO" sz="1400" dirty="0">
                <a:solidFill>
                  <a:schemeClr val="tx1"/>
                </a:solidFill>
              </a:rPr>
              <a:t>Acreditados alta calidad (1)</a:t>
            </a:r>
            <a:endParaRPr lang="es-MX" sz="1400" dirty="0">
              <a:solidFill>
                <a:schemeClr val="tx1"/>
              </a:solidFill>
            </a:endParaRPr>
          </a:p>
        </p:txBody>
      </p:sp>
      <p:sp>
        <p:nvSpPr>
          <p:cNvPr id="28" name="Rectángulo: biselado 27">
            <a:extLst>
              <a:ext uri="{FF2B5EF4-FFF2-40B4-BE49-F238E27FC236}">
                <a16:creationId xmlns:a16="http://schemas.microsoft.com/office/drawing/2014/main" id="{95736C85-C211-DB8B-5BF5-FE85CC661C6F}"/>
              </a:ext>
            </a:extLst>
          </p:cNvPr>
          <p:cNvSpPr/>
          <p:nvPr/>
        </p:nvSpPr>
        <p:spPr>
          <a:xfrm>
            <a:off x="6066337" y="1495016"/>
            <a:ext cx="1852987" cy="1063802"/>
          </a:xfrm>
          <a:prstGeom prst="bevel">
            <a:avLst/>
          </a:prstGeom>
          <a:solidFill>
            <a:schemeClr val="accent4">
              <a:lumMod val="60000"/>
              <a:lumOff val="40000"/>
            </a:schemeClr>
          </a:solidFill>
          <a:effectLst>
            <a:innerShdw blurRad="63500" dist="50800" dir="13500000">
              <a:prstClr val="black">
                <a:alpha val="50000"/>
              </a:prstClr>
            </a:inn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rPr>
              <a:t>20</a:t>
            </a:r>
            <a:r>
              <a:rPr lang="es-MX" sz="1600" dirty="0">
                <a:solidFill>
                  <a:schemeClr val="tx1"/>
                </a:solidFill>
              </a:rPr>
              <a:t> Especialización</a:t>
            </a:r>
            <a:endParaRPr lang="es-CO" sz="1600" dirty="0">
              <a:solidFill>
                <a:schemeClr val="tx1"/>
              </a:solidFill>
            </a:endParaRPr>
          </a:p>
          <a:p>
            <a:pPr algn="ctr"/>
            <a:r>
              <a:rPr lang="es-CO" sz="1200" dirty="0">
                <a:solidFill>
                  <a:schemeClr val="tx1"/>
                </a:solidFill>
              </a:rPr>
              <a:t>Acreditados alta C </a:t>
            </a:r>
            <a:r>
              <a:rPr lang="es-CO" sz="1400" dirty="0">
                <a:solidFill>
                  <a:schemeClr val="tx1"/>
                </a:solidFill>
              </a:rPr>
              <a:t>(1)</a:t>
            </a:r>
            <a:endParaRPr lang="es-MX" sz="1600" dirty="0">
              <a:solidFill>
                <a:schemeClr val="tx1"/>
              </a:solidFill>
            </a:endParaRPr>
          </a:p>
        </p:txBody>
      </p:sp>
      <p:sp>
        <p:nvSpPr>
          <p:cNvPr id="29" name="Rectángulo: biselado 28">
            <a:extLst>
              <a:ext uri="{FF2B5EF4-FFF2-40B4-BE49-F238E27FC236}">
                <a16:creationId xmlns:a16="http://schemas.microsoft.com/office/drawing/2014/main" id="{28547353-ECCA-30B8-A2D5-BB2F0DA97F4D}"/>
              </a:ext>
            </a:extLst>
          </p:cNvPr>
          <p:cNvSpPr/>
          <p:nvPr/>
        </p:nvSpPr>
        <p:spPr>
          <a:xfrm>
            <a:off x="8407172" y="1508664"/>
            <a:ext cx="1852987" cy="1063802"/>
          </a:xfrm>
          <a:prstGeom prst="bevel">
            <a:avLst/>
          </a:prstGeom>
          <a:solidFill>
            <a:schemeClr val="accent3">
              <a:lumMod val="40000"/>
              <a:lumOff val="60000"/>
            </a:schemeClr>
          </a:solidFill>
          <a:effectLst>
            <a:innerShdw blurRad="63500" dist="50800" dir="13500000">
              <a:prstClr val="black">
                <a:alpha val="50000"/>
              </a:prstClr>
            </a:inn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rPr>
              <a:t>21</a:t>
            </a:r>
            <a:r>
              <a:rPr lang="es-MX" sz="1600" dirty="0">
                <a:solidFill>
                  <a:schemeClr val="tx1"/>
                </a:solidFill>
              </a:rPr>
              <a:t> Maestrías</a:t>
            </a:r>
            <a:endParaRPr lang="es-CO" sz="1600" dirty="0">
              <a:solidFill>
                <a:schemeClr val="tx1"/>
              </a:solidFill>
            </a:endParaRPr>
          </a:p>
          <a:p>
            <a:pPr algn="ctr"/>
            <a:r>
              <a:rPr lang="es-CO" sz="1600" dirty="0">
                <a:solidFill>
                  <a:schemeClr val="tx1"/>
                </a:solidFill>
              </a:rPr>
              <a:t>Acreditados alta calidad (2)</a:t>
            </a:r>
          </a:p>
        </p:txBody>
      </p:sp>
      <p:sp>
        <p:nvSpPr>
          <p:cNvPr id="35" name="CuadroTexto 34">
            <a:extLst>
              <a:ext uri="{FF2B5EF4-FFF2-40B4-BE49-F238E27FC236}">
                <a16:creationId xmlns:a16="http://schemas.microsoft.com/office/drawing/2014/main" id="{2F21ED6B-B670-D79C-E3CD-8DCD72987CBE}"/>
              </a:ext>
            </a:extLst>
          </p:cNvPr>
          <p:cNvSpPr txBox="1"/>
          <p:nvPr/>
        </p:nvSpPr>
        <p:spPr>
          <a:xfrm>
            <a:off x="5727410" y="3617209"/>
            <a:ext cx="6641667" cy="1938992"/>
          </a:xfrm>
          <a:prstGeom prst="rect">
            <a:avLst/>
          </a:prstGeom>
          <a:noFill/>
        </p:spPr>
        <p:txBody>
          <a:bodyPr wrap="square">
            <a:spAutoFit/>
          </a:bodyPr>
          <a:lstStyle/>
          <a:p>
            <a:pPr algn="just"/>
            <a:r>
              <a:rPr lang="es-MX" sz="2000" b="0" i="0" u="none" strike="noStrike" baseline="0" dirty="0">
                <a:latin typeface="Poppins" panose="00000500000000000000" pitchFamily="2" charset="0"/>
              </a:rPr>
              <a:t>La Universidad Distrital Francisco José de Caldas desarrolla sus funciones misionales a través de seis facultades: Artes – ASAB, Ingeniería, Ciencias y Educación, Medio Ambiente y Recursos Naturales, Tecnológica y Ciencias Matemáticas y Naturales (esta última en fase de consolidación). </a:t>
            </a:r>
          </a:p>
        </p:txBody>
      </p:sp>
      <p:sp>
        <p:nvSpPr>
          <p:cNvPr id="2" name="Diagrama de flujo: cinta perforada 1">
            <a:extLst>
              <a:ext uri="{FF2B5EF4-FFF2-40B4-BE49-F238E27FC236}">
                <a16:creationId xmlns:a16="http://schemas.microsoft.com/office/drawing/2014/main" id="{831FF0FC-3C66-731A-79D7-ED50132C262D}"/>
              </a:ext>
            </a:extLst>
          </p:cNvPr>
          <p:cNvSpPr/>
          <p:nvPr/>
        </p:nvSpPr>
        <p:spPr>
          <a:xfrm>
            <a:off x="1258972" y="5117313"/>
            <a:ext cx="3452498" cy="1324430"/>
          </a:xfrm>
          <a:prstGeom prst="flowChartPunchedTap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30% Con acreditación de alta calidad</a:t>
            </a:r>
            <a:endParaRPr lang="es-CO" sz="2000" b="1" dirty="0">
              <a:solidFill>
                <a:schemeClr val="tx1"/>
              </a:solidFill>
            </a:endParaRPr>
          </a:p>
        </p:txBody>
      </p:sp>
    </p:spTree>
    <p:extLst>
      <p:ext uri="{BB962C8B-B14F-4D97-AF65-F5344CB8AC3E}">
        <p14:creationId xmlns:p14="http://schemas.microsoft.com/office/powerpoint/2010/main" val="168448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6">
            <a:extLst>
              <a:ext uri="{FF2B5EF4-FFF2-40B4-BE49-F238E27FC236}">
                <a16:creationId xmlns:a16="http://schemas.microsoft.com/office/drawing/2014/main" id="{76F11170-E8F8-115F-F173-156A1841A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83" y="-21833"/>
            <a:ext cx="7101341" cy="7043346"/>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2" name="Imagen 31">
            <a:extLst>
              <a:ext uri="{FF2B5EF4-FFF2-40B4-BE49-F238E27FC236}">
                <a16:creationId xmlns:a16="http://schemas.microsoft.com/office/drawing/2014/main" id="{814D6267-6FE1-1C82-044E-B8C053F65B02}"/>
              </a:ext>
            </a:extLst>
          </p:cNvPr>
          <p:cNvPicPr>
            <a:picLocks noChangeAspect="1"/>
          </p:cNvPicPr>
          <p:nvPr/>
        </p:nvPicPr>
        <p:blipFill rotWithShape="1">
          <a:blip r:embed="rId4"/>
          <a:srcRect l="12766" t="14094"/>
          <a:stretch/>
        </p:blipFill>
        <p:spPr>
          <a:xfrm>
            <a:off x="1" y="0"/>
            <a:ext cx="1549644" cy="1063801"/>
          </a:xfrm>
          <a:prstGeom prst="rect">
            <a:avLst/>
          </a:prstGeom>
        </p:spPr>
      </p:pic>
      <p:graphicFrame>
        <p:nvGraphicFramePr>
          <p:cNvPr id="7" name="Gráfico 6">
            <a:extLst>
              <a:ext uri="{FF2B5EF4-FFF2-40B4-BE49-F238E27FC236}">
                <a16:creationId xmlns:a16="http://schemas.microsoft.com/office/drawing/2014/main" id="{91BCC1F1-E880-4F51-ACF9-BFA44113AFCA}"/>
              </a:ext>
            </a:extLst>
          </p:cNvPr>
          <p:cNvGraphicFramePr>
            <a:graphicFrameLocks/>
          </p:cNvGraphicFramePr>
          <p:nvPr>
            <p:extLst>
              <p:ext uri="{D42A27DB-BD31-4B8C-83A1-F6EECF244321}">
                <p14:modId xmlns:p14="http://schemas.microsoft.com/office/powerpoint/2010/main" val="1932544800"/>
              </p:ext>
            </p:extLst>
          </p:nvPr>
        </p:nvGraphicFramePr>
        <p:xfrm>
          <a:off x="774823" y="2028804"/>
          <a:ext cx="7402785" cy="4578086"/>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ángulo 7">
            <a:extLst>
              <a:ext uri="{FF2B5EF4-FFF2-40B4-BE49-F238E27FC236}">
                <a16:creationId xmlns:a16="http://schemas.microsoft.com/office/drawing/2014/main" id="{D9505CFB-098E-C74E-A350-C1B422303D3F}"/>
              </a:ext>
            </a:extLst>
          </p:cNvPr>
          <p:cNvSpPr/>
          <p:nvPr/>
        </p:nvSpPr>
        <p:spPr>
          <a:xfrm>
            <a:off x="1364082" y="758623"/>
            <a:ext cx="11178211" cy="1200329"/>
          </a:xfrm>
          <a:prstGeom prst="rect">
            <a:avLst/>
          </a:prstGeom>
        </p:spPr>
        <p:txBody>
          <a:bodyPr wrap="square">
            <a:spAutoFit/>
          </a:bodyPr>
          <a:lstStyle/>
          <a:p>
            <a:pPr algn="just"/>
            <a:r>
              <a:rPr lang="es-ES" sz="2400" dirty="0">
                <a:solidFill>
                  <a:srgbClr val="000000"/>
                </a:solidFill>
              </a:rPr>
              <a:t>En los últimos 5 años, la Universidad obtuvo 11 registros calificados nuevos; 3 en programas de pregrado en nivel profesional, 8 en posgrado correspondientes a 2 especializaciones, 5 maestrías y 1 doctorado.</a:t>
            </a:r>
            <a:endParaRPr lang="es-CO" sz="2400" dirty="0">
              <a:solidFill>
                <a:srgbClr val="000000"/>
              </a:solidFill>
            </a:endParaRPr>
          </a:p>
        </p:txBody>
      </p:sp>
      <p:sp>
        <p:nvSpPr>
          <p:cNvPr id="9" name="CuadroTexto 8">
            <a:extLst>
              <a:ext uri="{FF2B5EF4-FFF2-40B4-BE49-F238E27FC236}">
                <a16:creationId xmlns:a16="http://schemas.microsoft.com/office/drawing/2014/main" id="{D08FD778-AF76-F556-169A-4197E16F5DA7}"/>
              </a:ext>
            </a:extLst>
          </p:cNvPr>
          <p:cNvSpPr txBox="1"/>
          <p:nvPr/>
        </p:nvSpPr>
        <p:spPr>
          <a:xfrm>
            <a:off x="1646360" y="2125222"/>
            <a:ext cx="511167" cy="446276"/>
          </a:xfrm>
          <a:prstGeom prst="rect">
            <a:avLst/>
          </a:prstGeom>
          <a:noFill/>
        </p:spPr>
        <p:txBody>
          <a:bodyPr wrap="square" rtlCol="0">
            <a:spAutoFit/>
          </a:bodyPr>
          <a:lstStyle/>
          <a:p>
            <a:r>
              <a:rPr lang="es-MX" dirty="0"/>
              <a:t>77</a:t>
            </a:r>
            <a:endParaRPr lang="es-CO" dirty="0"/>
          </a:p>
        </p:txBody>
      </p:sp>
      <p:sp>
        <p:nvSpPr>
          <p:cNvPr id="12" name="CuadroTexto 11">
            <a:extLst>
              <a:ext uri="{FF2B5EF4-FFF2-40B4-BE49-F238E27FC236}">
                <a16:creationId xmlns:a16="http://schemas.microsoft.com/office/drawing/2014/main" id="{FF4D7729-85FB-5EDC-243D-E63B08DB66A2}"/>
              </a:ext>
            </a:extLst>
          </p:cNvPr>
          <p:cNvSpPr txBox="1"/>
          <p:nvPr/>
        </p:nvSpPr>
        <p:spPr>
          <a:xfrm>
            <a:off x="2770116" y="2125222"/>
            <a:ext cx="511167" cy="446276"/>
          </a:xfrm>
          <a:prstGeom prst="rect">
            <a:avLst/>
          </a:prstGeom>
          <a:noFill/>
        </p:spPr>
        <p:txBody>
          <a:bodyPr wrap="square" rtlCol="0">
            <a:spAutoFit/>
          </a:bodyPr>
          <a:lstStyle/>
          <a:p>
            <a:r>
              <a:rPr lang="es-MX" dirty="0"/>
              <a:t>80</a:t>
            </a:r>
            <a:endParaRPr lang="es-CO" dirty="0"/>
          </a:p>
        </p:txBody>
      </p:sp>
      <p:sp>
        <p:nvSpPr>
          <p:cNvPr id="13" name="CuadroTexto 12">
            <a:extLst>
              <a:ext uri="{FF2B5EF4-FFF2-40B4-BE49-F238E27FC236}">
                <a16:creationId xmlns:a16="http://schemas.microsoft.com/office/drawing/2014/main" id="{4FD37119-106B-2D38-A453-037C4CFA5C4D}"/>
              </a:ext>
            </a:extLst>
          </p:cNvPr>
          <p:cNvSpPr txBox="1"/>
          <p:nvPr/>
        </p:nvSpPr>
        <p:spPr>
          <a:xfrm>
            <a:off x="3866348" y="2125222"/>
            <a:ext cx="511167" cy="446276"/>
          </a:xfrm>
          <a:prstGeom prst="rect">
            <a:avLst/>
          </a:prstGeom>
          <a:noFill/>
        </p:spPr>
        <p:txBody>
          <a:bodyPr wrap="square" rtlCol="0">
            <a:spAutoFit/>
          </a:bodyPr>
          <a:lstStyle/>
          <a:p>
            <a:r>
              <a:rPr lang="es-MX" dirty="0"/>
              <a:t>86</a:t>
            </a:r>
            <a:endParaRPr lang="es-CO" dirty="0"/>
          </a:p>
        </p:txBody>
      </p:sp>
      <p:sp>
        <p:nvSpPr>
          <p:cNvPr id="14" name="CuadroTexto 13">
            <a:extLst>
              <a:ext uri="{FF2B5EF4-FFF2-40B4-BE49-F238E27FC236}">
                <a16:creationId xmlns:a16="http://schemas.microsoft.com/office/drawing/2014/main" id="{FCCCFEA7-5AE6-D7BB-A182-BFA1ADA523FE}"/>
              </a:ext>
            </a:extLst>
          </p:cNvPr>
          <p:cNvSpPr txBox="1"/>
          <p:nvPr/>
        </p:nvSpPr>
        <p:spPr>
          <a:xfrm>
            <a:off x="4916206" y="2125222"/>
            <a:ext cx="511167" cy="446276"/>
          </a:xfrm>
          <a:prstGeom prst="rect">
            <a:avLst/>
          </a:prstGeom>
          <a:noFill/>
        </p:spPr>
        <p:txBody>
          <a:bodyPr wrap="square" rtlCol="0">
            <a:spAutoFit/>
          </a:bodyPr>
          <a:lstStyle/>
          <a:p>
            <a:r>
              <a:rPr lang="es-MX" dirty="0"/>
              <a:t>88</a:t>
            </a:r>
            <a:endParaRPr lang="es-CO" dirty="0"/>
          </a:p>
        </p:txBody>
      </p:sp>
      <p:sp>
        <p:nvSpPr>
          <p:cNvPr id="15" name="CuadroTexto 14">
            <a:extLst>
              <a:ext uri="{FF2B5EF4-FFF2-40B4-BE49-F238E27FC236}">
                <a16:creationId xmlns:a16="http://schemas.microsoft.com/office/drawing/2014/main" id="{4BC62F32-CA58-438D-0B47-3C4A1BAB81D5}"/>
              </a:ext>
            </a:extLst>
          </p:cNvPr>
          <p:cNvSpPr txBox="1"/>
          <p:nvPr/>
        </p:nvSpPr>
        <p:spPr>
          <a:xfrm>
            <a:off x="6042016" y="2096711"/>
            <a:ext cx="511167" cy="446276"/>
          </a:xfrm>
          <a:prstGeom prst="rect">
            <a:avLst/>
          </a:prstGeom>
          <a:noFill/>
        </p:spPr>
        <p:txBody>
          <a:bodyPr wrap="square" rtlCol="0">
            <a:spAutoFit/>
          </a:bodyPr>
          <a:lstStyle/>
          <a:p>
            <a:r>
              <a:rPr lang="es-MX" dirty="0"/>
              <a:t>91</a:t>
            </a:r>
            <a:endParaRPr lang="es-CO" dirty="0"/>
          </a:p>
        </p:txBody>
      </p:sp>
      <p:sp>
        <p:nvSpPr>
          <p:cNvPr id="16" name="CuadroTexto 15">
            <a:extLst>
              <a:ext uri="{FF2B5EF4-FFF2-40B4-BE49-F238E27FC236}">
                <a16:creationId xmlns:a16="http://schemas.microsoft.com/office/drawing/2014/main" id="{2E2FED24-0659-E314-FBD1-B9E81328088B}"/>
              </a:ext>
            </a:extLst>
          </p:cNvPr>
          <p:cNvSpPr txBox="1"/>
          <p:nvPr/>
        </p:nvSpPr>
        <p:spPr>
          <a:xfrm>
            <a:off x="7138248" y="2098677"/>
            <a:ext cx="511167" cy="446276"/>
          </a:xfrm>
          <a:prstGeom prst="rect">
            <a:avLst/>
          </a:prstGeom>
          <a:noFill/>
        </p:spPr>
        <p:txBody>
          <a:bodyPr wrap="square" rtlCol="0">
            <a:spAutoFit/>
          </a:bodyPr>
          <a:lstStyle/>
          <a:p>
            <a:r>
              <a:rPr lang="es-MX" dirty="0"/>
              <a:t>91</a:t>
            </a:r>
            <a:endParaRPr lang="es-CO" dirty="0"/>
          </a:p>
        </p:txBody>
      </p:sp>
      <p:sp>
        <p:nvSpPr>
          <p:cNvPr id="17" name="Rectángulo 16">
            <a:extLst>
              <a:ext uri="{FF2B5EF4-FFF2-40B4-BE49-F238E27FC236}">
                <a16:creationId xmlns:a16="http://schemas.microsoft.com/office/drawing/2014/main" id="{4D939A41-2DDC-0438-F6AA-1C94057F76A5}"/>
              </a:ext>
            </a:extLst>
          </p:cNvPr>
          <p:cNvSpPr/>
          <p:nvPr/>
        </p:nvSpPr>
        <p:spPr>
          <a:xfrm>
            <a:off x="8536375" y="2717575"/>
            <a:ext cx="4265225" cy="2677656"/>
          </a:xfrm>
          <a:prstGeom prst="rect">
            <a:avLst/>
          </a:prstGeom>
        </p:spPr>
        <p:txBody>
          <a:bodyPr wrap="square">
            <a:spAutoFit/>
          </a:bodyPr>
          <a:lstStyle/>
          <a:p>
            <a:pPr algn="just"/>
            <a:r>
              <a:rPr lang="es-ES" sz="2400" dirty="0">
                <a:solidFill>
                  <a:srgbClr val="000000"/>
                </a:solidFill>
              </a:rPr>
              <a:t>Con corte al 30 de octubre de 2022, la Universidad Distrital consolidó 91 programas con registro calificado, lo que representa un incremento del 18% respecto al número de programas existentes en 2017 </a:t>
            </a:r>
            <a:endParaRPr lang="es-CO" sz="2400" dirty="0"/>
          </a:p>
        </p:txBody>
      </p:sp>
      <p:sp>
        <p:nvSpPr>
          <p:cNvPr id="2" name="Paralelogramo 1">
            <a:extLst>
              <a:ext uri="{FF2B5EF4-FFF2-40B4-BE49-F238E27FC236}">
                <a16:creationId xmlns:a16="http://schemas.microsoft.com/office/drawing/2014/main" id="{4F04E2AB-402E-70ED-A206-1BE385F383BF}"/>
              </a:ext>
            </a:extLst>
          </p:cNvPr>
          <p:cNvSpPr/>
          <p:nvPr/>
        </p:nvSpPr>
        <p:spPr>
          <a:xfrm flipH="1">
            <a:off x="1633870" y="0"/>
            <a:ext cx="8001448"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chemeClr val="bg1"/>
                </a:solidFill>
                <a:latin typeface="Arial Narrow" panose="020B0606020202030204" pitchFamily="34" charset="0"/>
              </a:rPr>
              <a:t>1. CONTEXTO UNIVERSITARIO – </a:t>
            </a:r>
            <a:r>
              <a:rPr lang="es-CO" sz="2400" b="1" dirty="0">
                <a:solidFill>
                  <a:schemeClr val="bg1"/>
                </a:solidFill>
                <a:latin typeface="Arial Narrow" panose="020B0606020202030204" pitchFamily="34" charset="0"/>
              </a:rPr>
              <a:t>Oferta Académica</a:t>
            </a:r>
          </a:p>
        </p:txBody>
      </p:sp>
    </p:spTree>
    <p:extLst>
      <p:ext uri="{BB962C8B-B14F-4D97-AF65-F5344CB8AC3E}">
        <p14:creationId xmlns:p14="http://schemas.microsoft.com/office/powerpoint/2010/main" val="338514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4" name="Picture 6">
            <a:extLst>
              <a:ext uri="{FF2B5EF4-FFF2-40B4-BE49-F238E27FC236}">
                <a16:creationId xmlns:a16="http://schemas.microsoft.com/office/drawing/2014/main" id="{76F11170-E8F8-115F-F173-156A1841A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83" y="-21833"/>
            <a:ext cx="7101341" cy="7043346"/>
          </a:xfrm>
          <a:prstGeom prst="rect">
            <a:avLst/>
          </a:prstGeom>
        </p:spPr>
      </p:pic>
      <p:sp>
        <p:nvSpPr>
          <p:cNvPr id="4" name="Footer Placeholder 3"/>
          <p:cNvSpPr>
            <a:spLocks noGrp="1"/>
          </p:cNvSpPr>
          <p:nvPr>
            <p:ph type="ftr" sz="quarter" idx="11"/>
          </p:nvPr>
        </p:nvSpPr>
        <p:spPr>
          <a:xfrm>
            <a:off x="-252968" y="6606890"/>
            <a:ext cx="4483953" cy="373831"/>
          </a:xfrm>
        </p:spPr>
        <p:txBody>
          <a:bodyPr/>
          <a:lstStyle/>
          <a:p>
            <a:r>
              <a:rPr lang="es-CO" i="1" dirty="0"/>
              <a:t>www.udistrital.edu.co</a:t>
            </a:r>
          </a:p>
        </p:txBody>
      </p:sp>
      <p:sp>
        <p:nvSpPr>
          <p:cNvPr id="6" name="5 Rectángulo"/>
          <p:cNvSpPr/>
          <p:nvPr/>
        </p:nvSpPr>
        <p:spPr>
          <a:xfrm>
            <a:off x="250703" y="1702541"/>
            <a:ext cx="12776800" cy="394170"/>
          </a:xfrm>
          <a:prstGeom prst="rect">
            <a:avLst/>
          </a:prstGeom>
        </p:spPr>
        <p:txBody>
          <a:bodyPr wrap="square" lIns="116037" tIns="58019" rIns="116037" bIns="58019">
            <a:spAutoFit/>
          </a:bodyPr>
          <a:lstStyle/>
          <a:p>
            <a:pPr algn="ctr"/>
            <a:endParaRPr lang="es-CO" sz="1800" dirty="0"/>
          </a:p>
        </p:txBody>
      </p:sp>
      <p:pic>
        <p:nvPicPr>
          <p:cNvPr id="32" name="Imagen 31">
            <a:extLst>
              <a:ext uri="{FF2B5EF4-FFF2-40B4-BE49-F238E27FC236}">
                <a16:creationId xmlns:a16="http://schemas.microsoft.com/office/drawing/2014/main" id="{814D6267-6FE1-1C82-044E-B8C053F65B02}"/>
              </a:ext>
            </a:extLst>
          </p:cNvPr>
          <p:cNvPicPr>
            <a:picLocks noChangeAspect="1"/>
          </p:cNvPicPr>
          <p:nvPr/>
        </p:nvPicPr>
        <p:blipFill rotWithShape="1">
          <a:blip r:embed="rId4"/>
          <a:srcRect l="12766" t="14094"/>
          <a:stretch/>
        </p:blipFill>
        <p:spPr>
          <a:xfrm>
            <a:off x="1" y="0"/>
            <a:ext cx="1549644" cy="1063801"/>
          </a:xfrm>
          <a:prstGeom prst="rect">
            <a:avLst/>
          </a:prstGeom>
        </p:spPr>
      </p:pic>
      <p:sp>
        <p:nvSpPr>
          <p:cNvPr id="33" name="Paralelogramo 32">
            <a:extLst>
              <a:ext uri="{FF2B5EF4-FFF2-40B4-BE49-F238E27FC236}">
                <a16:creationId xmlns:a16="http://schemas.microsoft.com/office/drawing/2014/main" id="{BBEE2EE0-DCBF-76A7-2384-C9C1AEFCA195}"/>
              </a:ext>
            </a:extLst>
          </p:cNvPr>
          <p:cNvSpPr/>
          <p:nvPr/>
        </p:nvSpPr>
        <p:spPr>
          <a:xfrm flipH="1">
            <a:off x="1633869" y="0"/>
            <a:ext cx="8342643"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chemeClr val="bg1"/>
                </a:solidFill>
                <a:latin typeface="Arial Narrow" panose="020B0606020202030204" pitchFamily="34" charset="0"/>
              </a:rPr>
              <a:t>1. CONTEXTO UNIVERSITARIO – </a:t>
            </a:r>
            <a:r>
              <a:rPr lang="es-CO" sz="2400" b="1" dirty="0">
                <a:solidFill>
                  <a:schemeClr val="bg1"/>
                </a:solidFill>
                <a:latin typeface="Arial Narrow" panose="020B0606020202030204" pitchFamily="34" charset="0"/>
              </a:rPr>
              <a:t>Infraestructura</a:t>
            </a:r>
            <a:r>
              <a:rPr lang="pt-BR" sz="2400" b="1" dirty="0">
                <a:solidFill>
                  <a:schemeClr val="bg1"/>
                </a:solidFill>
                <a:latin typeface="Arial Narrow" panose="020B0606020202030204" pitchFamily="34" charset="0"/>
              </a:rPr>
              <a:t> Física</a:t>
            </a:r>
          </a:p>
        </p:txBody>
      </p:sp>
      <p:grpSp>
        <p:nvGrpSpPr>
          <p:cNvPr id="7" name="Grupo 6">
            <a:extLst>
              <a:ext uri="{FF2B5EF4-FFF2-40B4-BE49-F238E27FC236}">
                <a16:creationId xmlns:a16="http://schemas.microsoft.com/office/drawing/2014/main" id="{DC667B0A-F9AE-846E-4C1F-C18DA9E65A7E}"/>
              </a:ext>
            </a:extLst>
          </p:cNvPr>
          <p:cNvGrpSpPr/>
          <p:nvPr/>
        </p:nvGrpSpPr>
        <p:grpSpPr>
          <a:xfrm>
            <a:off x="550705" y="675439"/>
            <a:ext cx="12484379" cy="6070288"/>
            <a:chOff x="79708" y="728954"/>
            <a:chExt cx="11722390" cy="5653181"/>
          </a:xfrm>
        </p:grpSpPr>
        <p:grpSp>
          <p:nvGrpSpPr>
            <p:cNvPr id="8" name="54 Grupo">
              <a:extLst>
                <a:ext uri="{FF2B5EF4-FFF2-40B4-BE49-F238E27FC236}">
                  <a16:creationId xmlns:a16="http://schemas.microsoft.com/office/drawing/2014/main" id="{60780571-5851-EECC-F88D-4802052924D1}"/>
                </a:ext>
              </a:extLst>
            </p:cNvPr>
            <p:cNvGrpSpPr/>
            <p:nvPr/>
          </p:nvGrpSpPr>
          <p:grpSpPr>
            <a:xfrm>
              <a:off x="1496002" y="1258988"/>
              <a:ext cx="9376092" cy="5123147"/>
              <a:chOff x="500456" y="871637"/>
              <a:chExt cx="9611556" cy="5717165"/>
            </a:xfrm>
          </p:grpSpPr>
          <p:grpSp>
            <p:nvGrpSpPr>
              <p:cNvPr id="16" name="49 Grupo">
                <a:extLst>
                  <a:ext uri="{FF2B5EF4-FFF2-40B4-BE49-F238E27FC236}">
                    <a16:creationId xmlns:a16="http://schemas.microsoft.com/office/drawing/2014/main" id="{562A90BD-0ACE-C0B2-4AAE-CD64B0D9B105}"/>
                  </a:ext>
                </a:extLst>
              </p:cNvPr>
              <p:cNvGrpSpPr/>
              <p:nvPr/>
            </p:nvGrpSpPr>
            <p:grpSpPr>
              <a:xfrm>
                <a:off x="1715734" y="1850722"/>
                <a:ext cx="7635649" cy="4060223"/>
                <a:chOff x="1701220" y="1935619"/>
                <a:chExt cx="7635649" cy="4060223"/>
              </a:xfrm>
            </p:grpSpPr>
            <p:pic>
              <p:nvPicPr>
                <p:cNvPr id="25" name="Picture 2">
                  <a:extLst>
                    <a:ext uri="{FF2B5EF4-FFF2-40B4-BE49-F238E27FC236}">
                      <a16:creationId xmlns:a16="http://schemas.microsoft.com/office/drawing/2014/main" id="{7F43255F-9AC0-8EE2-1664-E5AB82F0BED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72" b="93447" l="2036" r="97710"/>
                          </a14:imgEffect>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01220" y="1935619"/>
                  <a:ext cx="7635649" cy="406022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25 Elipse">
                  <a:extLst>
                    <a:ext uri="{FF2B5EF4-FFF2-40B4-BE49-F238E27FC236}">
                      <a16:creationId xmlns:a16="http://schemas.microsoft.com/office/drawing/2014/main" id="{A76C6CC0-9340-381C-1D64-2965309CE21F}"/>
                    </a:ext>
                  </a:extLst>
                </p:cNvPr>
                <p:cNvSpPr/>
                <p:nvPr/>
              </p:nvSpPr>
              <p:spPr>
                <a:xfrm>
                  <a:off x="6623527" y="5285958"/>
                  <a:ext cx="91268" cy="108246"/>
                </a:xfrm>
                <a:prstGeom prst="ellipse">
                  <a:avLst/>
                </a:prstGeom>
                <a:solidFill>
                  <a:srgbClr val="FFC0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7" name="26 Elipse">
                  <a:extLst>
                    <a:ext uri="{FF2B5EF4-FFF2-40B4-BE49-F238E27FC236}">
                      <a16:creationId xmlns:a16="http://schemas.microsoft.com/office/drawing/2014/main" id="{81F0EE3C-F800-87EC-A568-5E6EB048C824}"/>
                    </a:ext>
                  </a:extLst>
                </p:cNvPr>
                <p:cNvSpPr/>
                <p:nvPr/>
              </p:nvSpPr>
              <p:spPr>
                <a:xfrm>
                  <a:off x="5331123" y="2971298"/>
                  <a:ext cx="91268" cy="108246"/>
                </a:xfrm>
                <a:prstGeom prst="ellipse">
                  <a:avLst/>
                </a:prstGeom>
                <a:solidFill>
                  <a:srgbClr val="FFC0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8" name="27 Elipse">
                  <a:extLst>
                    <a:ext uri="{FF2B5EF4-FFF2-40B4-BE49-F238E27FC236}">
                      <a16:creationId xmlns:a16="http://schemas.microsoft.com/office/drawing/2014/main" id="{7A989E5A-950A-0997-4AF7-6B9046E6C48F}"/>
                    </a:ext>
                  </a:extLst>
                </p:cNvPr>
                <p:cNvSpPr/>
                <p:nvPr/>
              </p:nvSpPr>
              <p:spPr>
                <a:xfrm>
                  <a:off x="5545158" y="2812818"/>
                  <a:ext cx="91268" cy="108246"/>
                </a:xfrm>
                <a:prstGeom prst="ellipse">
                  <a:avLst/>
                </a:prstGeom>
                <a:solidFill>
                  <a:srgbClr val="FFC0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9" name="28 Elipse">
                  <a:extLst>
                    <a:ext uri="{FF2B5EF4-FFF2-40B4-BE49-F238E27FC236}">
                      <a16:creationId xmlns:a16="http://schemas.microsoft.com/office/drawing/2014/main" id="{78A1A84D-43A5-42F2-961A-5FE90D57B8A9}"/>
                    </a:ext>
                  </a:extLst>
                </p:cNvPr>
                <p:cNvSpPr/>
                <p:nvPr/>
              </p:nvSpPr>
              <p:spPr>
                <a:xfrm>
                  <a:off x="5797604" y="2806669"/>
                  <a:ext cx="91268" cy="108246"/>
                </a:xfrm>
                <a:prstGeom prst="ellipse">
                  <a:avLst/>
                </a:prstGeom>
                <a:solidFill>
                  <a:srgbClr val="FFC0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30" name="29 Elipse">
                  <a:extLst>
                    <a:ext uri="{FF2B5EF4-FFF2-40B4-BE49-F238E27FC236}">
                      <a16:creationId xmlns:a16="http://schemas.microsoft.com/office/drawing/2014/main" id="{CE7D8871-D081-6220-96C9-DD1F95569FC8}"/>
                    </a:ext>
                  </a:extLst>
                </p:cNvPr>
                <p:cNvSpPr/>
                <p:nvPr/>
              </p:nvSpPr>
              <p:spPr>
                <a:xfrm>
                  <a:off x="5858554" y="3089715"/>
                  <a:ext cx="91268" cy="108246"/>
                </a:xfrm>
                <a:prstGeom prst="ellipse">
                  <a:avLst/>
                </a:prstGeom>
                <a:solidFill>
                  <a:srgbClr val="FFC0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31" name="30 Elipse">
                  <a:extLst>
                    <a:ext uri="{FF2B5EF4-FFF2-40B4-BE49-F238E27FC236}">
                      <a16:creationId xmlns:a16="http://schemas.microsoft.com/office/drawing/2014/main" id="{0DB20E6B-F5EE-8A75-4F85-377750590AAE}"/>
                    </a:ext>
                  </a:extLst>
                </p:cNvPr>
                <p:cNvSpPr/>
                <p:nvPr/>
              </p:nvSpPr>
              <p:spPr>
                <a:xfrm>
                  <a:off x="5757907" y="3568647"/>
                  <a:ext cx="91268" cy="108246"/>
                </a:xfrm>
                <a:prstGeom prst="ellipse">
                  <a:avLst/>
                </a:prstGeom>
                <a:solidFill>
                  <a:srgbClr val="FFC0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35" name="31 Elipse">
                  <a:extLst>
                    <a:ext uri="{FF2B5EF4-FFF2-40B4-BE49-F238E27FC236}">
                      <a16:creationId xmlns:a16="http://schemas.microsoft.com/office/drawing/2014/main" id="{202A9CF8-62CA-ECB0-2427-888923CA4D13}"/>
                    </a:ext>
                  </a:extLst>
                </p:cNvPr>
                <p:cNvSpPr/>
                <p:nvPr/>
              </p:nvSpPr>
              <p:spPr>
                <a:xfrm>
                  <a:off x="6978044" y="4588905"/>
                  <a:ext cx="91268" cy="108246"/>
                </a:xfrm>
                <a:prstGeom prst="ellipse">
                  <a:avLst/>
                </a:prstGeom>
                <a:solidFill>
                  <a:srgbClr val="FFC0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cxnSp>
              <p:nvCxnSpPr>
                <p:cNvPr id="36" name="13 Conector recto de flecha">
                  <a:extLst>
                    <a:ext uri="{FF2B5EF4-FFF2-40B4-BE49-F238E27FC236}">
                      <a16:creationId xmlns:a16="http://schemas.microsoft.com/office/drawing/2014/main" id="{13318983-03FB-04E4-8582-ADFC429FAF7C}"/>
                    </a:ext>
                  </a:extLst>
                </p:cNvPr>
                <p:cNvCxnSpPr/>
                <p:nvPr/>
              </p:nvCxnSpPr>
              <p:spPr>
                <a:xfrm>
                  <a:off x="1701220" y="3025421"/>
                  <a:ext cx="3629903" cy="521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35 Conector recto de flecha">
                  <a:extLst>
                    <a:ext uri="{FF2B5EF4-FFF2-40B4-BE49-F238E27FC236}">
                      <a16:creationId xmlns:a16="http://schemas.microsoft.com/office/drawing/2014/main" id="{38CFFF7F-4704-CF66-475E-21859988FC48}"/>
                    </a:ext>
                  </a:extLst>
                </p:cNvPr>
                <p:cNvCxnSpPr/>
                <p:nvPr/>
              </p:nvCxnSpPr>
              <p:spPr>
                <a:xfrm flipV="1">
                  <a:off x="3468914" y="3631528"/>
                  <a:ext cx="2288993" cy="8388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39 Conector recto de flecha">
                  <a:extLst>
                    <a:ext uri="{FF2B5EF4-FFF2-40B4-BE49-F238E27FC236}">
                      <a16:creationId xmlns:a16="http://schemas.microsoft.com/office/drawing/2014/main" id="{83263595-912F-D2C0-6042-BE7F606B90C4}"/>
                    </a:ext>
                  </a:extLst>
                </p:cNvPr>
                <p:cNvCxnSpPr/>
                <p:nvPr/>
              </p:nvCxnSpPr>
              <p:spPr>
                <a:xfrm flipH="1" flipV="1">
                  <a:off x="7069312" y="4643028"/>
                  <a:ext cx="904252" cy="2036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41 Conector recto de flecha">
                  <a:extLst>
                    <a:ext uri="{FF2B5EF4-FFF2-40B4-BE49-F238E27FC236}">
                      <a16:creationId xmlns:a16="http://schemas.microsoft.com/office/drawing/2014/main" id="{B35266A8-C05F-9078-D11A-63004A3C0073}"/>
                    </a:ext>
                  </a:extLst>
                </p:cNvPr>
                <p:cNvCxnSpPr/>
                <p:nvPr/>
              </p:nvCxnSpPr>
              <p:spPr>
                <a:xfrm flipH="1">
                  <a:off x="5971440" y="2634536"/>
                  <a:ext cx="2591989" cy="5634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43 Conector recto de flecha">
                  <a:extLst>
                    <a:ext uri="{FF2B5EF4-FFF2-40B4-BE49-F238E27FC236}">
                      <a16:creationId xmlns:a16="http://schemas.microsoft.com/office/drawing/2014/main" id="{F5C954CE-558D-17A0-598B-CBF12946A506}"/>
                    </a:ext>
                  </a:extLst>
                </p:cNvPr>
                <p:cNvCxnSpPr/>
                <p:nvPr/>
              </p:nvCxnSpPr>
              <p:spPr>
                <a:xfrm>
                  <a:off x="4613410" y="2191651"/>
                  <a:ext cx="977382" cy="668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45 Conector recto de flecha">
                  <a:extLst>
                    <a:ext uri="{FF2B5EF4-FFF2-40B4-BE49-F238E27FC236}">
                      <a16:creationId xmlns:a16="http://schemas.microsoft.com/office/drawing/2014/main" id="{7A7D3AD3-A54E-0CF2-D80B-AED505763DDE}"/>
                    </a:ext>
                  </a:extLst>
                </p:cNvPr>
                <p:cNvCxnSpPr/>
                <p:nvPr/>
              </p:nvCxnSpPr>
              <p:spPr>
                <a:xfrm flipH="1">
                  <a:off x="5843238" y="2409366"/>
                  <a:ext cx="555807" cy="4503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17" name="37 Conector recto de flecha">
                <a:extLst>
                  <a:ext uri="{FF2B5EF4-FFF2-40B4-BE49-F238E27FC236}">
                    <a16:creationId xmlns:a16="http://schemas.microsoft.com/office/drawing/2014/main" id="{FCBC5188-9E2B-0F3B-2E4E-26C3353D0091}"/>
                  </a:ext>
                </a:extLst>
              </p:cNvPr>
              <p:cNvCxnSpPr/>
              <p:nvPr/>
            </p:nvCxnSpPr>
            <p:spPr>
              <a:xfrm flipV="1">
                <a:off x="5772421" y="5309308"/>
                <a:ext cx="911254" cy="1212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8" name="Picture 2" descr="vivero_5">
                <a:extLst>
                  <a:ext uri="{FF2B5EF4-FFF2-40B4-BE49-F238E27FC236}">
                    <a16:creationId xmlns:a16="http://schemas.microsoft.com/office/drawing/2014/main" id="{C6F2F0E7-0A81-DCF1-8592-9B91320063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3559" y="871637"/>
                <a:ext cx="1605796" cy="1406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4" descr="DSC07417">
                <a:extLst>
                  <a:ext uri="{FF2B5EF4-FFF2-40B4-BE49-F238E27FC236}">
                    <a16:creationId xmlns:a16="http://schemas.microsoft.com/office/drawing/2014/main" id="{DA23E278-CCD3-5A15-7FE5-90A42F4E4E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0059" y="3911055"/>
                <a:ext cx="1580626" cy="1402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6" descr="Patio FrancE&#10;s ASAB">
                <a:extLst>
                  <a:ext uri="{FF2B5EF4-FFF2-40B4-BE49-F238E27FC236}">
                    <a16:creationId xmlns:a16="http://schemas.microsoft.com/office/drawing/2014/main" id="{9F8973D2-44DE-C73B-1CE9-64605F07CA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31386" y="1275089"/>
                <a:ext cx="1580626" cy="1400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8" descr="DSC09078">
                <a:extLst>
                  <a:ext uri="{FF2B5EF4-FFF2-40B4-BE49-F238E27FC236}">
                    <a16:creationId xmlns:a16="http://schemas.microsoft.com/office/drawing/2014/main" id="{39D6994C-C6A8-36C9-EEAF-20500F0F862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9103" b="15365"/>
              <a:stretch/>
            </p:blipFill>
            <p:spPr bwMode="auto">
              <a:xfrm>
                <a:off x="7902025" y="4143363"/>
                <a:ext cx="1580626" cy="1408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10" descr="DSC07517">
                <a:extLst>
                  <a:ext uri="{FF2B5EF4-FFF2-40B4-BE49-F238E27FC236}">
                    <a16:creationId xmlns:a16="http://schemas.microsoft.com/office/drawing/2014/main" id="{94C4FBAB-632B-E733-B9D5-7E9E59FC8E3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1804" r="1001"/>
              <a:stretch/>
            </p:blipFill>
            <p:spPr bwMode="auto">
              <a:xfrm>
                <a:off x="4278708" y="5180180"/>
                <a:ext cx="1580626" cy="1408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3" name="Picture 16" descr="62">
                <a:extLst>
                  <a:ext uri="{FF2B5EF4-FFF2-40B4-BE49-F238E27FC236}">
                    <a16:creationId xmlns:a16="http://schemas.microsoft.com/office/drawing/2014/main" id="{51EE1CF6-60F0-5B26-BF09-47DF6148337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53370" y="1089949"/>
                <a:ext cx="1605794" cy="1400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18" descr="DSC09544">
                <a:extLst>
                  <a:ext uri="{FF2B5EF4-FFF2-40B4-BE49-F238E27FC236}">
                    <a16:creationId xmlns:a16="http://schemas.microsoft.com/office/drawing/2014/main" id="{DE534BA9-C8AC-5AB4-624E-F92C87FEEB8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0536" t="9145" b="16023"/>
              <a:stretch/>
            </p:blipFill>
            <p:spPr bwMode="auto">
              <a:xfrm>
                <a:off x="500456" y="1976019"/>
                <a:ext cx="1605794" cy="1400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9" name="55 CuadroTexto">
              <a:extLst>
                <a:ext uri="{FF2B5EF4-FFF2-40B4-BE49-F238E27FC236}">
                  <a16:creationId xmlns:a16="http://schemas.microsoft.com/office/drawing/2014/main" id="{EE00DA0D-04AA-14A5-359F-380AC0EB10D0}"/>
                </a:ext>
              </a:extLst>
            </p:cNvPr>
            <p:cNvSpPr txBox="1"/>
            <p:nvPr/>
          </p:nvSpPr>
          <p:spPr>
            <a:xfrm>
              <a:off x="1462352" y="4252715"/>
              <a:ext cx="1505849" cy="506270"/>
            </a:xfrm>
            <a:prstGeom prst="rect">
              <a:avLst/>
            </a:prstGeom>
            <a:noFill/>
          </p:spPr>
          <p:txBody>
            <a:bodyPr wrap="square" rtlCol="0">
              <a:spAutoFit/>
            </a:bodyPr>
            <a:lstStyle/>
            <a:p>
              <a:pPr algn="ctr"/>
              <a:r>
                <a:rPr lang="es-CO" sz="1200" b="1" dirty="0"/>
                <a:t>Aduanilla de Paiba</a:t>
              </a:r>
              <a:endParaRPr lang="es-CO" sz="1200" dirty="0"/>
            </a:p>
            <a:p>
              <a:pPr algn="ctr"/>
              <a:r>
                <a:rPr lang="es-CO" sz="1200" dirty="0"/>
                <a:t>(Biblioteca Central)</a:t>
              </a:r>
            </a:p>
          </p:txBody>
        </p:sp>
        <p:sp>
          <p:nvSpPr>
            <p:cNvPr id="10" name="66 CuadroTexto">
              <a:extLst>
                <a:ext uri="{FF2B5EF4-FFF2-40B4-BE49-F238E27FC236}">
                  <a16:creationId xmlns:a16="http://schemas.microsoft.com/office/drawing/2014/main" id="{4E8D0B82-63A0-95F9-6623-1EA6B59A82B5}"/>
                </a:ext>
              </a:extLst>
            </p:cNvPr>
            <p:cNvSpPr txBox="1"/>
            <p:nvPr/>
          </p:nvSpPr>
          <p:spPr>
            <a:xfrm>
              <a:off x="79708" y="2416869"/>
              <a:ext cx="1345591" cy="859885"/>
            </a:xfrm>
            <a:prstGeom prst="rect">
              <a:avLst/>
            </a:prstGeom>
            <a:noFill/>
          </p:spPr>
          <p:txBody>
            <a:bodyPr wrap="square" rtlCol="0">
              <a:spAutoFit/>
            </a:bodyPr>
            <a:lstStyle/>
            <a:p>
              <a:pPr algn="ctr"/>
              <a:r>
                <a:rPr lang="es-CO" sz="1200" b="1" dirty="0" err="1"/>
                <a:t>Fac</a:t>
              </a:r>
              <a:r>
                <a:rPr lang="es-CO" sz="1200" b="1" dirty="0"/>
                <a:t>. de Ingeniería</a:t>
              </a:r>
            </a:p>
            <a:p>
              <a:pPr algn="ctr"/>
              <a:r>
                <a:rPr lang="es-CO" sz="1800" b="1" i="1" dirty="0">
                  <a:solidFill>
                    <a:srgbClr val="0070C0"/>
                  </a:solidFill>
                </a:rPr>
                <a:t>+</a:t>
              </a:r>
            </a:p>
            <a:p>
              <a:pPr algn="ctr"/>
              <a:r>
                <a:rPr lang="es-CO" sz="1200" b="1" i="1" dirty="0">
                  <a:solidFill>
                    <a:schemeClr val="accent2">
                      <a:lumMod val="75000"/>
                    </a:schemeClr>
                  </a:solidFill>
                </a:rPr>
                <a:t>Ampliación Edificio de Laboratorios</a:t>
              </a:r>
            </a:p>
          </p:txBody>
        </p:sp>
        <p:sp>
          <p:nvSpPr>
            <p:cNvPr id="11" name="67 CuadroTexto">
              <a:extLst>
                <a:ext uri="{FF2B5EF4-FFF2-40B4-BE49-F238E27FC236}">
                  <a16:creationId xmlns:a16="http://schemas.microsoft.com/office/drawing/2014/main" id="{A424D289-7AF8-D9F0-9E67-551BC304C34E}"/>
                </a:ext>
              </a:extLst>
            </p:cNvPr>
            <p:cNvSpPr txBox="1"/>
            <p:nvPr/>
          </p:nvSpPr>
          <p:spPr>
            <a:xfrm>
              <a:off x="3655395" y="1077211"/>
              <a:ext cx="1831005" cy="461665"/>
            </a:xfrm>
            <a:prstGeom prst="rect">
              <a:avLst/>
            </a:prstGeom>
            <a:noFill/>
          </p:spPr>
          <p:txBody>
            <a:bodyPr wrap="square" rtlCol="0">
              <a:spAutoFit/>
            </a:bodyPr>
            <a:lstStyle/>
            <a:p>
              <a:pPr algn="ctr"/>
              <a:r>
                <a:rPr lang="es-CO" sz="1200" b="1" dirty="0" err="1"/>
                <a:t>Fac</a:t>
              </a:r>
              <a:r>
                <a:rPr lang="es-CO" sz="1200" b="1" dirty="0"/>
                <a:t>. de Ciencias  y Educación</a:t>
              </a:r>
            </a:p>
          </p:txBody>
        </p:sp>
        <p:sp>
          <p:nvSpPr>
            <p:cNvPr id="12" name="68 CuadroTexto">
              <a:extLst>
                <a:ext uri="{FF2B5EF4-FFF2-40B4-BE49-F238E27FC236}">
                  <a16:creationId xmlns:a16="http://schemas.microsoft.com/office/drawing/2014/main" id="{CB058C7F-3072-A81E-4D17-8D7919E88509}"/>
                </a:ext>
              </a:extLst>
            </p:cNvPr>
            <p:cNvSpPr txBox="1"/>
            <p:nvPr/>
          </p:nvSpPr>
          <p:spPr>
            <a:xfrm>
              <a:off x="9330190" y="728954"/>
              <a:ext cx="1372289" cy="859885"/>
            </a:xfrm>
            <a:prstGeom prst="rect">
              <a:avLst/>
            </a:prstGeom>
            <a:noFill/>
          </p:spPr>
          <p:txBody>
            <a:bodyPr wrap="square" rtlCol="0">
              <a:spAutoFit/>
            </a:bodyPr>
            <a:lstStyle/>
            <a:p>
              <a:pPr algn="ctr"/>
              <a:r>
                <a:rPr lang="es-CO" sz="1200" b="1" dirty="0" err="1"/>
                <a:t>Fac</a:t>
              </a:r>
              <a:r>
                <a:rPr lang="es-CO" sz="1200" b="1" dirty="0"/>
                <a:t>. de Artes -  ASAB </a:t>
              </a:r>
            </a:p>
            <a:p>
              <a:pPr algn="ctr"/>
              <a:r>
                <a:rPr lang="es-CO" sz="1800" b="1" i="1" dirty="0">
                  <a:solidFill>
                    <a:srgbClr val="0070C0"/>
                  </a:solidFill>
                </a:rPr>
                <a:t>+ </a:t>
              </a:r>
              <a:r>
                <a:rPr lang="es-CO" sz="1200" b="1" i="1" dirty="0">
                  <a:solidFill>
                    <a:schemeClr val="accent2">
                      <a:lumMod val="75000"/>
                    </a:schemeClr>
                  </a:solidFill>
                </a:rPr>
                <a:t>Ampliación de la Sede Calle 13</a:t>
              </a:r>
            </a:p>
          </p:txBody>
        </p:sp>
        <p:sp>
          <p:nvSpPr>
            <p:cNvPr id="13" name="69 CuadroTexto">
              <a:extLst>
                <a:ext uri="{FF2B5EF4-FFF2-40B4-BE49-F238E27FC236}">
                  <a16:creationId xmlns:a16="http://schemas.microsoft.com/office/drawing/2014/main" id="{D5C47B5B-B928-AE3A-6089-42528D189E4B}"/>
                </a:ext>
              </a:extLst>
            </p:cNvPr>
            <p:cNvSpPr txBox="1"/>
            <p:nvPr/>
          </p:nvSpPr>
          <p:spPr>
            <a:xfrm>
              <a:off x="6024339" y="849816"/>
              <a:ext cx="2144400" cy="461665"/>
            </a:xfrm>
            <a:prstGeom prst="rect">
              <a:avLst/>
            </a:prstGeom>
            <a:noFill/>
          </p:spPr>
          <p:txBody>
            <a:bodyPr wrap="square" rtlCol="0">
              <a:spAutoFit/>
            </a:bodyPr>
            <a:lstStyle/>
            <a:p>
              <a:pPr algn="ctr"/>
              <a:r>
                <a:rPr lang="es-CO" sz="1200" b="1" dirty="0" err="1"/>
                <a:t>Fac</a:t>
              </a:r>
              <a:r>
                <a:rPr lang="es-CO" sz="1200" b="1" dirty="0"/>
                <a:t>. de Medio Ambiente y Rec. Naturales</a:t>
              </a:r>
            </a:p>
          </p:txBody>
        </p:sp>
        <p:sp>
          <p:nvSpPr>
            <p:cNvPr id="14" name="70 CuadroTexto">
              <a:extLst>
                <a:ext uri="{FF2B5EF4-FFF2-40B4-BE49-F238E27FC236}">
                  <a16:creationId xmlns:a16="http://schemas.microsoft.com/office/drawing/2014/main" id="{63F67C45-1D50-D869-EA61-920024461921}"/>
                </a:ext>
              </a:extLst>
            </p:cNvPr>
            <p:cNvSpPr txBox="1"/>
            <p:nvPr/>
          </p:nvSpPr>
          <p:spPr>
            <a:xfrm>
              <a:off x="10258151" y="4169441"/>
              <a:ext cx="1543947" cy="1113795"/>
            </a:xfrm>
            <a:prstGeom prst="rect">
              <a:avLst/>
            </a:prstGeom>
            <a:noFill/>
          </p:spPr>
          <p:txBody>
            <a:bodyPr wrap="square" rtlCol="0">
              <a:spAutoFit/>
            </a:bodyPr>
            <a:lstStyle/>
            <a:p>
              <a:pPr algn="ctr"/>
              <a:r>
                <a:rPr lang="es-CO" sz="1200" b="1" dirty="0" err="1"/>
                <a:t>Fac</a:t>
              </a:r>
              <a:r>
                <a:rPr lang="es-CO" sz="1200" b="1" dirty="0"/>
                <a:t>. Tecnológica</a:t>
              </a:r>
            </a:p>
            <a:p>
              <a:pPr algn="ctr"/>
              <a:r>
                <a:rPr lang="es-CO" sz="2400" b="1" i="1" dirty="0">
                  <a:solidFill>
                    <a:schemeClr val="accent1">
                      <a:lumMod val="75000"/>
                    </a:schemeClr>
                  </a:solidFill>
                </a:rPr>
                <a:t>+ </a:t>
              </a:r>
              <a:r>
                <a:rPr lang="es-CO" sz="2400" b="1" i="1" dirty="0"/>
                <a:t> </a:t>
              </a:r>
              <a:r>
                <a:rPr lang="es-CO" sz="1200" b="1" i="1" dirty="0">
                  <a:solidFill>
                    <a:schemeClr val="accent2">
                      <a:lumMod val="75000"/>
                    </a:schemeClr>
                  </a:solidFill>
                </a:rPr>
                <a:t>Ampliación de la Sede El Ensueño</a:t>
              </a:r>
              <a:endParaRPr lang="es-CO" sz="3200" b="1" i="1" dirty="0">
                <a:solidFill>
                  <a:schemeClr val="accent2">
                    <a:lumMod val="75000"/>
                  </a:schemeClr>
                </a:solidFill>
              </a:endParaRPr>
            </a:p>
            <a:p>
              <a:pPr algn="ctr"/>
              <a:endParaRPr lang="es-CO" sz="1200" b="1" dirty="0"/>
            </a:p>
          </p:txBody>
        </p:sp>
        <p:sp>
          <p:nvSpPr>
            <p:cNvPr id="15" name="71 CuadroTexto">
              <a:extLst>
                <a:ext uri="{FF2B5EF4-FFF2-40B4-BE49-F238E27FC236}">
                  <a16:creationId xmlns:a16="http://schemas.microsoft.com/office/drawing/2014/main" id="{32D17F7A-B61A-77C2-5EA3-5CFF917D3094}"/>
                </a:ext>
              </a:extLst>
            </p:cNvPr>
            <p:cNvSpPr txBox="1"/>
            <p:nvPr/>
          </p:nvSpPr>
          <p:spPr>
            <a:xfrm>
              <a:off x="3521391" y="5510754"/>
              <a:ext cx="1695298" cy="773897"/>
            </a:xfrm>
            <a:prstGeom prst="rect">
              <a:avLst/>
            </a:prstGeom>
            <a:noFill/>
          </p:spPr>
          <p:txBody>
            <a:bodyPr wrap="square" rtlCol="0">
              <a:spAutoFit/>
            </a:bodyPr>
            <a:lstStyle/>
            <a:p>
              <a:pPr algn="ctr"/>
              <a:r>
                <a:rPr lang="es-CO" sz="1200" b="1" dirty="0"/>
                <a:t>Ciudadela Universitaria Bosa El Porvenir</a:t>
              </a:r>
            </a:p>
            <a:p>
              <a:pPr algn="ctr"/>
              <a:r>
                <a:rPr lang="es-CO" sz="1200" dirty="0"/>
                <a:t>(Multidisciplinario)</a:t>
              </a:r>
            </a:p>
            <a:p>
              <a:pPr algn="ctr"/>
              <a:endParaRPr lang="es-CO" sz="1200" dirty="0"/>
            </a:p>
          </p:txBody>
        </p:sp>
      </p:grpSp>
      <p:cxnSp>
        <p:nvCxnSpPr>
          <p:cNvPr id="2" name="41 Conector recto de flecha">
            <a:extLst>
              <a:ext uri="{FF2B5EF4-FFF2-40B4-BE49-F238E27FC236}">
                <a16:creationId xmlns:a16="http://schemas.microsoft.com/office/drawing/2014/main" id="{AD4AC6BC-10F4-6013-EDCC-EEB4D1367B7F}"/>
              </a:ext>
            </a:extLst>
          </p:cNvPr>
          <p:cNvCxnSpPr>
            <a:cxnSpLocks/>
          </p:cNvCxnSpPr>
          <p:nvPr/>
        </p:nvCxnSpPr>
        <p:spPr>
          <a:xfrm flipH="1">
            <a:off x="7362554" y="2859180"/>
            <a:ext cx="3039941" cy="8988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30 Elipse">
            <a:extLst>
              <a:ext uri="{FF2B5EF4-FFF2-40B4-BE49-F238E27FC236}">
                <a16:creationId xmlns:a16="http://schemas.microsoft.com/office/drawing/2014/main" id="{C1D8BE75-AC02-6990-7871-9C8EB93692D3}"/>
              </a:ext>
            </a:extLst>
          </p:cNvPr>
          <p:cNvSpPr/>
          <p:nvPr/>
        </p:nvSpPr>
        <p:spPr>
          <a:xfrm>
            <a:off x="7265487" y="3705677"/>
            <a:ext cx="94819" cy="104156"/>
          </a:xfrm>
          <a:prstGeom prst="ellipse">
            <a:avLst/>
          </a:prstGeom>
          <a:solidFill>
            <a:srgbClr val="FFC0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5970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1BB462F-867B-3EFC-B0FC-0499B7403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44" y="-22353"/>
            <a:ext cx="7225079" cy="7043866"/>
          </a:xfrm>
          <a:prstGeom prst="rect">
            <a:avLst/>
          </a:prstGeom>
        </p:spPr>
      </p:pic>
      <p:sp>
        <p:nvSpPr>
          <p:cNvPr id="5" name="CuadroTexto 4">
            <a:extLst>
              <a:ext uri="{FF2B5EF4-FFF2-40B4-BE49-F238E27FC236}">
                <a16:creationId xmlns:a16="http://schemas.microsoft.com/office/drawing/2014/main" id="{9991B0D3-8742-D2B8-601B-A3D41178F3BC}"/>
              </a:ext>
            </a:extLst>
          </p:cNvPr>
          <p:cNvSpPr txBox="1"/>
          <p:nvPr/>
        </p:nvSpPr>
        <p:spPr>
          <a:xfrm>
            <a:off x="1653603" y="2919488"/>
            <a:ext cx="9978583" cy="722505"/>
          </a:xfrm>
          <a:prstGeom prst="rect">
            <a:avLst/>
          </a:prstGeom>
          <a:noFill/>
        </p:spPr>
        <p:txBody>
          <a:bodyPr wrap="square" rtlCol="0">
            <a:spAutoFit/>
          </a:bodyPr>
          <a:lstStyle/>
          <a:p>
            <a:pPr algn="ctr"/>
            <a:r>
              <a:rPr lang="es-ES" sz="4095" b="1" i="1" dirty="0">
                <a:effectLst>
                  <a:outerShdw blurRad="38100" dist="38100" dir="2700000" algn="tl">
                    <a:srgbClr val="000000">
                      <a:alpha val="43137"/>
                    </a:srgbClr>
                  </a:outerShdw>
                </a:effectLst>
                <a:latin typeface="Arial Nova"/>
              </a:rPr>
              <a:t>2. </a:t>
            </a:r>
            <a:r>
              <a:rPr lang="es-MX" sz="4095" b="1" i="1" dirty="0">
                <a:effectLst>
                  <a:outerShdw blurRad="38100" dist="38100" dir="2700000" algn="tl">
                    <a:srgbClr val="000000">
                      <a:alpha val="43137"/>
                    </a:srgbClr>
                  </a:outerShdw>
                </a:effectLst>
                <a:latin typeface="Arial Nova"/>
              </a:rPr>
              <a:t>Proceso de formulación</a:t>
            </a:r>
          </a:p>
        </p:txBody>
      </p:sp>
      <p:pic>
        <p:nvPicPr>
          <p:cNvPr id="13" name="Imagen 1">
            <a:extLst>
              <a:ext uri="{FF2B5EF4-FFF2-40B4-BE49-F238E27FC236}">
                <a16:creationId xmlns:a16="http://schemas.microsoft.com/office/drawing/2014/main" id="{1EDDB6AF-67BA-CA4F-2513-9097982BC4C3}"/>
              </a:ext>
            </a:extLst>
          </p:cNvPr>
          <p:cNvPicPr>
            <a:picLocks noChangeAspect="1"/>
          </p:cNvPicPr>
          <p:nvPr/>
        </p:nvPicPr>
        <p:blipFill rotWithShape="1">
          <a:blip r:embed="rId3"/>
          <a:srcRect l="12766" t="14094"/>
          <a:stretch/>
        </p:blipFill>
        <p:spPr>
          <a:xfrm>
            <a:off x="0" y="0"/>
            <a:ext cx="1884722" cy="1671088"/>
          </a:xfrm>
          <a:prstGeom prst="rect">
            <a:avLst/>
          </a:prstGeom>
        </p:spPr>
      </p:pic>
      <p:sp>
        <p:nvSpPr>
          <p:cNvPr id="8" name="Paralelogramo 7">
            <a:extLst>
              <a:ext uri="{FF2B5EF4-FFF2-40B4-BE49-F238E27FC236}">
                <a16:creationId xmlns:a16="http://schemas.microsoft.com/office/drawing/2014/main" id="{1800C19B-CF54-1C5B-C395-6996293B1B15}"/>
              </a:ext>
            </a:extLst>
          </p:cNvPr>
          <p:cNvSpPr/>
          <p:nvPr/>
        </p:nvSpPr>
        <p:spPr>
          <a:xfrm flipH="1">
            <a:off x="2459359" y="0"/>
            <a:ext cx="9623750" cy="554330"/>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48" b="1" dirty="0">
              <a:solidFill>
                <a:schemeClr val="bg1"/>
              </a:solidFill>
              <a:latin typeface="Arial Narrow" panose="020B0606020202030204" pitchFamily="34" charset="0"/>
            </a:endParaRPr>
          </a:p>
        </p:txBody>
      </p:sp>
      <p:sp>
        <p:nvSpPr>
          <p:cNvPr id="11" name="Footer Placeholder 3">
            <a:extLst>
              <a:ext uri="{FF2B5EF4-FFF2-40B4-BE49-F238E27FC236}">
                <a16:creationId xmlns:a16="http://schemas.microsoft.com/office/drawing/2014/main" id="{E762F1E9-63D1-E9CB-8CE0-6601273A36FF}"/>
              </a:ext>
            </a:extLst>
          </p:cNvPr>
          <p:cNvSpPr>
            <a:spLocks noGrp="1"/>
          </p:cNvSpPr>
          <p:nvPr>
            <p:ph type="ftr" sz="quarter" idx="11"/>
          </p:nvPr>
        </p:nvSpPr>
        <p:spPr>
          <a:xfrm>
            <a:off x="4758062" y="6029510"/>
            <a:ext cx="4590862" cy="382744"/>
          </a:xfrm>
        </p:spPr>
        <p:txBody>
          <a:bodyPr/>
          <a:lstStyle/>
          <a:p>
            <a:r>
              <a:rPr lang="es-CO" dirty="0"/>
              <a:t>www.udistrital.edu.co</a:t>
            </a:r>
          </a:p>
        </p:txBody>
      </p:sp>
    </p:spTree>
    <p:extLst>
      <p:ext uri="{BB962C8B-B14F-4D97-AF65-F5344CB8AC3E}">
        <p14:creationId xmlns:p14="http://schemas.microsoft.com/office/powerpoint/2010/main" val="287933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Imagen en blanco y negro de un edificio&#10;&#10;Descripción generada automáticamente">
            <a:extLst>
              <a:ext uri="{FF2B5EF4-FFF2-40B4-BE49-F238E27FC236}">
                <a16:creationId xmlns:a16="http://schemas.microsoft.com/office/drawing/2014/main" id="{D36E4367-1309-4CE0-9F51-A55CD9E9F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667" y="0"/>
            <a:ext cx="7320618" cy="7021513"/>
          </a:xfrm>
          <a:prstGeom prst="rect">
            <a:avLst/>
          </a:prstGeom>
        </p:spPr>
      </p:pic>
      <p:sp>
        <p:nvSpPr>
          <p:cNvPr id="4" name="Footer Placeholder 3"/>
          <p:cNvSpPr>
            <a:spLocks noGrp="1"/>
          </p:cNvSpPr>
          <p:nvPr>
            <p:ph type="ftr" sz="quarter" idx="11"/>
          </p:nvPr>
        </p:nvSpPr>
        <p:spPr>
          <a:xfrm>
            <a:off x="7289867" y="6278602"/>
            <a:ext cx="3958246" cy="330002"/>
          </a:xfrm>
        </p:spPr>
        <p:txBody>
          <a:bodyPr/>
          <a:lstStyle/>
          <a:p>
            <a:r>
              <a:rPr lang="es-CO" i="1"/>
              <a:t>www.udistrital.edu.co</a:t>
            </a:r>
            <a:endParaRPr lang="es-CO" i="1" dirty="0"/>
          </a:p>
        </p:txBody>
      </p:sp>
      <p:sp>
        <p:nvSpPr>
          <p:cNvPr id="6" name="5 Rectángulo"/>
          <p:cNvSpPr/>
          <p:nvPr/>
        </p:nvSpPr>
        <p:spPr>
          <a:xfrm>
            <a:off x="1000137" y="1914542"/>
            <a:ext cx="11278823" cy="353816"/>
          </a:xfrm>
          <a:prstGeom prst="rect">
            <a:avLst/>
          </a:prstGeom>
        </p:spPr>
        <p:txBody>
          <a:bodyPr wrap="square" lIns="102432" tIns="51216" rIns="102432" bIns="51216">
            <a:spAutoFit/>
          </a:bodyPr>
          <a:lstStyle/>
          <a:p>
            <a:pPr algn="ctr"/>
            <a:endParaRPr lang="es-CO" sz="1589" dirty="0"/>
          </a:p>
        </p:txBody>
      </p:sp>
      <p:sp>
        <p:nvSpPr>
          <p:cNvPr id="5" name="CuadroTexto 4">
            <a:extLst>
              <a:ext uri="{FF2B5EF4-FFF2-40B4-BE49-F238E27FC236}">
                <a16:creationId xmlns:a16="http://schemas.microsoft.com/office/drawing/2014/main" id="{45DBFD9E-FADC-4DBF-88E3-E3791E2BDC17}"/>
              </a:ext>
            </a:extLst>
          </p:cNvPr>
          <p:cNvSpPr txBox="1"/>
          <p:nvPr/>
        </p:nvSpPr>
        <p:spPr>
          <a:xfrm>
            <a:off x="6807583" y="2126074"/>
            <a:ext cx="5829913" cy="3348353"/>
          </a:xfrm>
          <a:prstGeom prst="rect">
            <a:avLst/>
          </a:prstGeom>
          <a:noFill/>
        </p:spPr>
        <p:txBody>
          <a:bodyPr wrap="square" rtlCol="0">
            <a:spAutoFit/>
          </a:bodyPr>
          <a:lstStyle/>
          <a:p>
            <a:pPr algn="just"/>
            <a:r>
              <a:rPr lang="es-MX" sz="2116" dirty="0"/>
              <a:t>Actividades que se han realizado, las cuales corresponden a la </a:t>
            </a:r>
            <a:r>
              <a:rPr lang="es-MX" sz="2116" b="1" dirty="0"/>
              <a:t>determinación de las necesidades prioritarias </a:t>
            </a:r>
            <a:r>
              <a:rPr lang="es-MX" sz="2116" dirty="0"/>
              <a:t>para garantizar el adecuado desarrollo de los procesos misionales de la Universidad durante la vigencia 2023. </a:t>
            </a:r>
          </a:p>
          <a:p>
            <a:pPr algn="just"/>
            <a:endParaRPr lang="es-MX" sz="2116" dirty="0"/>
          </a:p>
          <a:p>
            <a:pPr algn="just"/>
            <a:r>
              <a:rPr lang="es-MX" sz="2116" dirty="0"/>
              <a:t>Dichas necesidades son definidas a partir de los Planes de Acción formulados por las unidades académicas y administrativas en el sistema de información SISGPLAN.</a:t>
            </a:r>
            <a:endParaRPr lang="es-CO" sz="2116" dirty="0"/>
          </a:p>
        </p:txBody>
      </p:sp>
      <p:sp>
        <p:nvSpPr>
          <p:cNvPr id="79" name="Rectángulo: esquinas redondeadas 78">
            <a:extLst>
              <a:ext uri="{FF2B5EF4-FFF2-40B4-BE49-F238E27FC236}">
                <a16:creationId xmlns:a16="http://schemas.microsoft.com/office/drawing/2014/main" id="{3CA9DF53-6A68-4348-BB10-1D17A09394D0}"/>
              </a:ext>
            </a:extLst>
          </p:cNvPr>
          <p:cNvSpPr>
            <a:spLocks/>
          </p:cNvSpPr>
          <p:nvPr/>
        </p:nvSpPr>
        <p:spPr>
          <a:xfrm>
            <a:off x="1205463" y="4989874"/>
            <a:ext cx="5130905" cy="1021565"/>
          </a:xfrm>
          <a:prstGeom prst="round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80" name="Cuadro de texto 147">
            <a:extLst>
              <a:ext uri="{FF2B5EF4-FFF2-40B4-BE49-F238E27FC236}">
                <a16:creationId xmlns:a16="http://schemas.microsoft.com/office/drawing/2014/main" id="{817B73F2-8897-45ED-9C12-3E6A72BCD1B7}"/>
              </a:ext>
            </a:extLst>
          </p:cNvPr>
          <p:cNvSpPr txBox="1">
            <a:spLocks/>
          </p:cNvSpPr>
          <p:nvPr/>
        </p:nvSpPr>
        <p:spPr>
          <a:xfrm>
            <a:off x="1689303" y="5113363"/>
            <a:ext cx="4706364" cy="277109"/>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433" dirty="0">
                <a:solidFill>
                  <a:srgbClr val="000000"/>
                </a:solidFill>
                <a:latin typeface="Calibri" panose="020F0502020204030204" pitchFamily="34" charset="0"/>
                <a:ea typeface="Times New Roman" panose="02020603050405020304" pitchFamily="18" charset="0"/>
              </a:rPr>
              <a:t>Proyección del presupuesto de Rentas e Ingresos</a:t>
            </a:r>
            <a:endParaRPr lang="es-CO" sz="2355" dirty="0">
              <a:latin typeface="Times New Roman" panose="02020603050405020304" pitchFamily="18" charset="0"/>
              <a:ea typeface="Times New Roman" panose="02020603050405020304" pitchFamily="18" charset="0"/>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81" name="Lágrima 80">
            <a:extLst>
              <a:ext uri="{FF2B5EF4-FFF2-40B4-BE49-F238E27FC236}">
                <a16:creationId xmlns:a16="http://schemas.microsoft.com/office/drawing/2014/main" id="{51F8B5E0-9BE6-4DF2-A605-611CF6EA4995}"/>
              </a:ext>
            </a:extLst>
          </p:cNvPr>
          <p:cNvSpPr>
            <a:spLocks/>
          </p:cNvSpPr>
          <p:nvPr/>
        </p:nvSpPr>
        <p:spPr>
          <a:xfrm rot="10800000">
            <a:off x="889700" y="4931404"/>
            <a:ext cx="765794" cy="793171"/>
          </a:xfrm>
          <a:prstGeom prst="teardrop">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09" name="Rectángulo: esquinas redondeadas 108">
            <a:extLst>
              <a:ext uri="{FF2B5EF4-FFF2-40B4-BE49-F238E27FC236}">
                <a16:creationId xmlns:a16="http://schemas.microsoft.com/office/drawing/2014/main" id="{90B97E9E-911A-4E03-BB7F-81E30BD15D1A}"/>
              </a:ext>
            </a:extLst>
          </p:cNvPr>
          <p:cNvSpPr>
            <a:spLocks/>
          </p:cNvSpPr>
          <p:nvPr/>
        </p:nvSpPr>
        <p:spPr>
          <a:xfrm>
            <a:off x="1246186" y="2762662"/>
            <a:ext cx="5130905" cy="1156423"/>
          </a:xfrm>
          <a:prstGeom prst="round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10" name="Cuadro de texto 147">
            <a:extLst>
              <a:ext uri="{FF2B5EF4-FFF2-40B4-BE49-F238E27FC236}">
                <a16:creationId xmlns:a16="http://schemas.microsoft.com/office/drawing/2014/main" id="{60C4FC00-49F9-4F4D-8035-864894F4F541}"/>
              </a:ext>
            </a:extLst>
          </p:cNvPr>
          <p:cNvSpPr txBox="1">
            <a:spLocks/>
          </p:cNvSpPr>
          <p:nvPr/>
        </p:nvSpPr>
        <p:spPr>
          <a:xfrm>
            <a:off x="1731514" y="2798265"/>
            <a:ext cx="4604855" cy="250394"/>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433" dirty="0">
                <a:solidFill>
                  <a:srgbClr val="000000"/>
                </a:solidFill>
                <a:latin typeface="Calibri" panose="020F0502020204030204" pitchFamily="34" charset="0"/>
                <a:ea typeface="Times New Roman" panose="02020603050405020304" pitchFamily="18" charset="0"/>
              </a:rPr>
              <a:t>Análisis de la Estructura del Catálogo Presupuestal y las definiciones del Plan de Cuentas.</a:t>
            </a:r>
            <a:endParaRPr lang="es-CO" sz="2355" dirty="0">
              <a:latin typeface="Times New Roman" panose="02020603050405020304" pitchFamily="18" charset="0"/>
              <a:ea typeface="Times New Roman" panose="02020603050405020304" pitchFamily="18" charset="0"/>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111" name="Lágrima 110">
            <a:extLst>
              <a:ext uri="{FF2B5EF4-FFF2-40B4-BE49-F238E27FC236}">
                <a16:creationId xmlns:a16="http://schemas.microsoft.com/office/drawing/2014/main" id="{BB30EF83-474E-49DC-BDF4-5E1E0150C064}"/>
              </a:ext>
            </a:extLst>
          </p:cNvPr>
          <p:cNvSpPr>
            <a:spLocks/>
          </p:cNvSpPr>
          <p:nvPr/>
        </p:nvSpPr>
        <p:spPr>
          <a:xfrm rot="10800000">
            <a:off x="885646" y="2943891"/>
            <a:ext cx="765794" cy="793171"/>
          </a:xfrm>
          <a:prstGeom prst="teardrop">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14" name="Cuadro de texto 147">
            <a:extLst>
              <a:ext uri="{FF2B5EF4-FFF2-40B4-BE49-F238E27FC236}">
                <a16:creationId xmlns:a16="http://schemas.microsoft.com/office/drawing/2014/main" id="{F38F0BB4-98BD-481D-A1EF-E0EEE1ECEA9F}"/>
              </a:ext>
            </a:extLst>
          </p:cNvPr>
          <p:cNvSpPr txBox="1">
            <a:spLocks/>
          </p:cNvSpPr>
          <p:nvPr/>
        </p:nvSpPr>
        <p:spPr>
          <a:xfrm>
            <a:off x="1745913" y="3387644"/>
            <a:ext cx="4604855" cy="558964"/>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Vicerrectoría Administrativa y Financiera   </a:t>
            </a:r>
            <a:r>
              <a:rPr lang="es-CO" sz="1075"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Fecha</a:t>
            </a:r>
            <a:r>
              <a:rPr lang="es-CO" sz="1075" dirty="0">
                <a:solidFill>
                  <a:srgbClr val="000000"/>
                </a:solidFill>
                <a:latin typeface="Calibri" panose="020F0502020204030204" pitchFamily="34" charset="0"/>
                <a:ea typeface="Calibri" panose="020F0502020204030204" pitchFamily="34" charset="0"/>
                <a:cs typeface="Times New Roman" panose="02020603050405020304" pitchFamily="18" charset="0"/>
              </a:rPr>
              <a:t>: Abril de 2022</a:t>
            </a: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115" name="Rectángulo: esquinas redondeadas 114">
            <a:extLst>
              <a:ext uri="{FF2B5EF4-FFF2-40B4-BE49-F238E27FC236}">
                <a16:creationId xmlns:a16="http://schemas.microsoft.com/office/drawing/2014/main" id="{33DF8FE9-A524-4AF8-BF72-4F0485497D5E}"/>
              </a:ext>
            </a:extLst>
          </p:cNvPr>
          <p:cNvSpPr>
            <a:spLocks/>
          </p:cNvSpPr>
          <p:nvPr/>
        </p:nvSpPr>
        <p:spPr>
          <a:xfrm>
            <a:off x="937204" y="4059264"/>
            <a:ext cx="4901406" cy="776129"/>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116" name="Lágrima 115">
            <a:extLst>
              <a:ext uri="{FF2B5EF4-FFF2-40B4-BE49-F238E27FC236}">
                <a16:creationId xmlns:a16="http://schemas.microsoft.com/office/drawing/2014/main" id="{EE0A063B-3F08-40C8-87A6-080262897849}"/>
              </a:ext>
            </a:extLst>
          </p:cNvPr>
          <p:cNvSpPr>
            <a:spLocks/>
          </p:cNvSpPr>
          <p:nvPr/>
        </p:nvSpPr>
        <p:spPr>
          <a:xfrm rot="10800000" flipH="1">
            <a:off x="5583240" y="4043538"/>
            <a:ext cx="780361" cy="793171"/>
          </a:xfrm>
          <a:prstGeom prst="teardrop">
            <a:avLst/>
          </a:prstGeom>
          <a:solidFill>
            <a:schemeClr val="bg2">
              <a:lumMod val="9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117" name="Cuadro de texto 147">
            <a:extLst>
              <a:ext uri="{FF2B5EF4-FFF2-40B4-BE49-F238E27FC236}">
                <a16:creationId xmlns:a16="http://schemas.microsoft.com/office/drawing/2014/main" id="{4E281004-6325-499C-868E-4093EA41C0F1}"/>
              </a:ext>
            </a:extLst>
          </p:cNvPr>
          <p:cNvSpPr txBox="1">
            <a:spLocks/>
          </p:cNvSpPr>
          <p:nvPr/>
        </p:nvSpPr>
        <p:spPr>
          <a:xfrm>
            <a:off x="1008961" y="4087313"/>
            <a:ext cx="4351269" cy="277110"/>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433" dirty="0">
                <a:solidFill>
                  <a:srgbClr val="000000"/>
                </a:solidFill>
                <a:latin typeface="Calibri" panose="020F0502020204030204" pitchFamily="34" charset="0"/>
                <a:ea typeface="Times New Roman" panose="02020603050405020304" pitchFamily="18" charset="0"/>
              </a:rPr>
              <a:t>Verificación supuestos macroeconómicos – Marco Fiscal de Mediano Plazo.</a:t>
            </a:r>
            <a:endParaRPr lang="es-CO" sz="2355" dirty="0">
              <a:latin typeface="Times New Roman" panose="02020603050405020304" pitchFamily="18" charset="0"/>
              <a:ea typeface="Times New Roman" panose="02020603050405020304" pitchFamily="18" charset="0"/>
            </a:endParaRPr>
          </a:p>
          <a:p>
            <a:pPr>
              <a:lnSpc>
                <a:spcPct val="107000"/>
              </a:lnSpc>
              <a:spcAft>
                <a:spcPts val="819"/>
              </a:spcAft>
            </a:pP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118" name="Cuadro de texto 147">
            <a:extLst>
              <a:ext uri="{FF2B5EF4-FFF2-40B4-BE49-F238E27FC236}">
                <a16:creationId xmlns:a16="http://schemas.microsoft.com/office/drawing/2014/main" id="{CC9E55CD-C3F9-466E-810C-83273F8B5BA6}"/>
              </a:ext>
            </a:extLst>
          </p:cNvPr>
          <p:cNvSpPr txBox="1">
            <a:spLocks/>
          </p:cNvSpPr>
          <p:nvPr/>
        </p:nvSpPr>
        <p:spPr>
          <a:xfrm>
            <a:off x="1008961" y="4558283"/>
            <a:ext cx="4706364" cy="277109"/>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a:t>
            </a:r>
            <a:r>
              <a:rPr lang="es-CO" sz="1075" b="1" dirty="0">
                <a:solidFill>
                  <a:srgbClr val="000000"/>
                </a:solidFill>
                <a:latin typeface="Calibri" panose="020F0502020204030204" pitchFamily="34" charset="0"/>
                <a:ea typeface="Times New Roman" panose="02020603050405020304" pitchFamily="18" charset="0"/>
              </a:rPr>
              <a:t>Fecha: </a:t>
            </a:r>
            <a:r>
              <a:rPr lang="es-CO" sz="1075" dirty="0">
                <a:solidFill>
                  <a:srgbClr val="000000"/>
                </a:solidFill>
                <a:latin typeface="Calibri" panose="020F0502020204030204" pitchFamily="34" charset="0"/>
                <a:ea typeface="Times New Roman" panose="02020603050405020304" pitchFamily="18" charset="0"/>
              </a:rPr>
              <a:t>Junio de 2022</a:t>
            </a:r>
            <a:endParaRPr lang="es-CO" sz="1229" b="1"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119" name="Cuadro de texto 147">
            <a:extLst>
              <a:ext uri="{FF2B5EF4-FFF2-40B4-BE49-F238E27FC236}">
                <a16:creationId xmlns:a16="http://schemas.microsoft.com/office/drawing/2014/main" id="{6959FE89-ADE0-4C5C-9DF1-2ABFAF5C4F0B}"/>
              </a:ext>
            </a:extLst>
          </p:cNvPr>
          <p:cNvSpPr txBox="1">
            <a:spLocks/>
          </p:cNvSpPr>
          <p:nvPr/>
        </p:nvSpPr>
        <p:spPr>
          <a:xfrm>
            <a:off x="1683623" y="5390472"/>
            <a:ext cx="4604855" cy="472023"/>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Vicerrectoría Administrativa y financiera, Sección de Contabilidad, IDEXUD.</a:t>
            </a:r>
          </a:p>
          <a:p>
            <a:pPr algn="just"/>
            <a:r>
              <a:rPr lang="es-CO" sz="1075" b="1" dirty="0">
                <a:solidFill>
                  <a:srgbClr val="000000"/>
                </a:solidFill>
                <a:latin typeface="Calibri" panose="020F0502020204030204" pitchFamily="34" charset="0"/>
                <a:ea typeface="Times New Roman" panose="02020603050405020304" pitchFamily="18" charset="0"/>
              </a:rPr>
              <a:t>Fecha:</a:t>
            </a:r>
            <a:r>
              <a:rPr lang="es-CO" sz="1075" dirty="0">
                <a:solidFill>
                  <a:srgbClr val="000000"/>
                </a:solidFill>
                <a:latin typeface="Calibri" panose="020F0502020204030204" pitchFamily="34" charset="0"/>
                <a:ea typeface="Times New Roman" panose="02020603050405020304" pitchFamily="18" charset="0"/>
              </a:rPr>
              <a:t> Julio de 2022</a:t>
            </a:r>
            <a:endParaRPr lang="es-CO" sz="1229"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ángulo: esquinas redondeadas 26">
            <a:extLst>
              <a:ext uri="{FF2B5EF4-FFF2-40B4-BE49-F238E27FC236}">
                <a16:creationId xmlns:a16="http://schemas.microsoft.com/office/drawing/2014/main" id="{EB32A2DF-83E0-4955-AA72-0FBB587CD13B}"/>
              </a:ext>
            </a:extLst>
          </p:cNvPr>
          <p:cNvSpPr>
            <a:spLocks/>
          </p:cNvSpPr>
          <p:nvPr/>
        </p:nvSpPr>
        <p:spPr>
          <a:xfrm>
            <a:off x="937204" y="1856973"/>
            <a:ext cx="4901406" cy="789241"/>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a:p>
        </p:txBody>
      </p:sp>
      <p:sp>
        <p:nvSpPr>
          <p:cNvPr id="28" name="Lágrima 27">
            <a:extLst>
              <a:ext uri="{FF2B5EF4-FFF2-40B4-BE49-F238E27FC236}">
                <a16:creationId xmlns:a16="http://schemas.microsoft.com/office/drawing/2014/main" id="{7572A2AD-0C1C-4FE0-B728-67A60DF3F41B}"/>
              </a:ext>
            </a:extLst>
          </p:cNvPr>
          <p:cNvSpPr>
            <a:spLocks/>
          </p:cNvSpPr>
          <p:nvPr/>
        </p:nvSpPr>
        <p:spPr>
          <a:xfrm rot="10800000" flipH="1">
            <a:off x="5583240" y="1841339"/>
            <a:ext cx="780361" cy="793171"/>
          </a:xfrm>
          <a:prstGeom prst="teardrop">
            <a:avLst/>
          </a:prstGeom>
          <a:solidFill>
            <a:schemeClr val="bg2">
              <a:lumMod val="9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620" tIns="46810" rIns="93620" bIns="46810" numCol="1" spcCol="0" rtlCol="0" fromWordArt="0" anchor="ctr" anchorCtr="0" forceAA="0" compatLnSpc="1">
            <a:prstTxWarp prst="textNoShape">
              <a:avLst/>
            </a:prstTxWarp>
            <a:noAutofit/>
          </a:bodyPr>
          <a:lstStyle/>
          <a:p>
            <a:endParaRPr lang="es-CO" sz="2355" dirty="0"/>
          </a:p>
        </p:txBody>
      </p:sp>
      <p:sp>
        <p:nvSpPr>
          <p:cNvPr id="29" name="Cuadro de texto 147">
            <a:extLst>
              <a:ext uri="{FF2B5EF4-FFF2-40B4-BE49-F238E27FC236}">
                <a16:creationId xmlns:a16="http://schemas.microsoft.com/office/drawing/2014/main" id="{C22B4120-693C-40B1-ADC3-630E1EE95294}"/>
              </a:ext>
            </a:extLst>
          </p:cNvPr>
          <p:cNvSpPr txBox="1">
            <a:spLocks/>
          </p:cNvSpPr>
          <p:nvPr/>
        </p:nvSpPr>
        <p:spPr>
          <a:xfrm>
            <a:off x="1008961" y="1861906"/>
            <a:ext cx="4351269" cy="277110"/>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ES" sz="1433" dirty="0">
                <a:solidFill>
                  <a:srgbClr val="000000"/>
                </a:solidFill>
                <a:latin typeface="Calibri" panose="020F0502020204030204" pitchFamily="34" charset="0"/>
                <a:ea typeface="Times New Roman" panose="02020603050405020304" pitchFamily="18" charset="0"/>
              </a:rPr>
              <a:t>Revisión de la normatividad vigente en materia de estructura presupuestal.</a:t>
            </a:r>
            <a:r>
              <a:rPr lang="es-CO" sz="1433" dirty="0">
                <a:latin typeface="Calibri" panose="020F0502020204030204" pitchFamily="34" charset="0"/>
                <a:ea typeface="Calibri" panose="020F0502020204030204" pitchFamily="34" charset="0"/>
                <a:cs typeface="Times New Roman" panose="02020603050405020304" pitchFamily="18" charset="0"/>
              </a:rPr>
              <a:t> </a:t>
            </a:r>
            <a:endParaRPr lang="es-CO" sz="1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Cuadro de texto 147">
            <a:extLst>
              <a:ext uri="{FF2B5EF4-FFF2-40B4-BE49-F238E27FC236}">
                <a16:creationId xmlns:a16="http://schemas.microsoft.com/office/drawing/2014/main" id="{7657E14D-91A6-48FF-95EF-3C9363657A38}"/>
              </a:ext>
            </a:extLst>
          </p:cNvPr>
          <p:cNvSpPr txBox="1">
            <a:spLocks/>
          </p:cNvSpPr>
          <p:nvPr/>
        </p:nvSpPr>
        <p:spPr>
          <a:xfrm>
            <a:off x="1008961" y="2378648"/>
            <a:ext cx="4706364" cy="277109"/>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gn="just"/>
            <a:r>
              <a:rPr lang="es-CO" sz="1075" b="1" dirty="0">
                <a:solidFill>
                  <a:srgbClr val="000000"/>
                </a:solidFill>
                <a:latin typeface="Calibri" panose="020F0502020204030204" pitchFamily="34" charset="0"/>
                <a:ea typeface="Times New Roman" panose="02020603050405020304" pitchFamily="18" charset="0"/>
              </a:rPr>
              <a:t>Responsable: </a:t>
            </a:r>
            <a:r>
              <a:rPr lang="es-CO" sz="1075" dirty="0">
                <a:solidFill>
                  <a:srgbClr val="000000"/>
                </a:solidFill>
                <a:latin typeface="Calibri" panose="020F0502020204030204" pitchFamily="34" charset="0"/>
                <a:ea typeface="Times New Roman" panose="02020603050405020304" pitchFamily="18" charset="0"/>
              </a:rPr>
              <a:t>Oficina Asesora de Planeación y Control.  </a:t>
            </a:r>
            <a:r>
              <a:rPr lang="es-CO" sz="1075" b="1" dirty="0">
                <a:solidFill>
                  <a:srgbClr val="000000"/>
                </a:solidFill>
                <a:latin typeface="Calibri" panose="020F0502020204030204" pitchFamily="34" charset="0"/>
                <a:ea typeface="Times New Roman" panose="02020603050405020304" pitchFamily="18" charset="0"/>
              </a:rPr>
              <a:t>Fecha:</a:t>
            </a:r>
            <a:r>
              <a:rPr lang="es-CO" sz="1075" dirty="0">
                <a:solidFill>
                  <a:srgbClr val="000000"/>
                </a:solidFill>
                <a:latin typeface="Calibri" panose="020F0502020204030204" pitchFamily="34" charset="0"/>
                <a:ea typeface="Times New Roman" panose="02020603050405020304" pitchFamily="18" charset="0"/>
              </a:rPr>
              <a:t> Marzo de 2022</a:t>
            </a:r>
            <a:endParaRPr lang="es-CO" sz="1229" dirty="0">
              <a:latin typeface="Times New Roman" panose="02020603050405020304" pitchFamily="18" charset="0"/>
              <a:ea typeface="Times New Roman" panose="02020603050405020304" pitchFamily="18" charset="0"/>
            </a:endParaRPr>
          </a:p>
          <a:p>
            <a:pPr>
              <a:lnSpc>
                <a:spcPct val="107000"/>
              </a:lnSpc>
              <a:spcAft>
                <a:spcPts val="819"/>
              </a:spcAft>
            </a:pPr>
            <a:r>
              <a:rPr lang="es-CO" sz="1075" dirty="0">
                <a:latin typeface="Calibri" panose="020F0502020204030204" pitchFamily="34" charset="0"/>
                <a:ea typeface="Calibri" panose="020F0502020204030204" pitchFamily="34" charset="0"/>
                <a:cs typeface="Times New Roman" panose="02020603050405020304" pitchFamily="18" charset="0"/>
              </a:rPr>
              <a:t> </a:t>
            </a:r>
            <a:endParaRPr lang="es-CO" sz="1126"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Cuadro de texto 148">
            <a:extLst>
              <a:ext uri="{FF2B5EF4-FFF2-40B4-BE49-F238E27FC236}">
                <a16:creationId xmlns:a16="http://schemas.microsoft.com/office/drawing/2014/main" id="{E25775A7-C704-4989-BE19-014C6D50DC54}"/>
              </a:ext>
            </a:extLst>
          </p:cNvPr>
          <p:cNvSpPr txBox="1">
            <a:spLocks/>
          </p:cNvSpPr>
          <p:nvPr/>
        </p:nvSpPr>
        <p:spPr>
          <a:xfrm>
            <a:off x="6082080" y="2223119"/>
            <a:ext cx="285505"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1</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38" name="Cuadro de texto 148">
            <a:extLst>
              <a:ext uri="{FF2B5EF4-FFF2-40B4-BE49-F238E27FC236}">
                <a16:creationId xmlns:a16="http://schemas.microsoft.com/office/drawing/2014/main" id="{A73D28EA-C527-425E-9490-D159AFD77873}"/>
              </a:ext>
            </a:extLst>
          </p:cNvPr>
          <p:cNvSpPr txBox="1">
            <a:spLocks/>
          </p:cNvSpPr>
          <p:nvPr/>
        </p:nvSpPr>
        <p:spPr>
          <a:xfrm>
            <a:off x="866208" y="3356548"/>
            <a:ext cx="285505"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2</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D15E2C29-645D-43F6-8B5D-685F0733AD37}"/>
              </a:ext>
            </a:extLst>
          </p:cNvPr>
          <p:cNvPicPr>
            <a:picLocks noChangeAspect="1"/>
          </p:cNvPicPr>
          <p:nvPr/>
        </p:nvPicPr>
        <p:blipFill>
          <a:blip r:embed="rId4">
            <a:clrChange>
              <a:clrFrom>
                <a:srgbClr val="F8FAFB"/>
              </a:clrFrom>
              <a:clrTo>
                <a:srgbClr val="F8FAFB">
                  <a:alpha val="0"/>
                </a:srgbClr>
              </a:clrTo>
            </a:clrChange>
          </a:blip>
          <a:stretch>
            <a:fillRect/>
          </a:stretch>
        </p:blipFill>
        <p:spPr>
          <a:xfrm>
            <a:off x="5699825" y="4191610"/>
            <a:ext cx="477020" cy="481666"/>
          </a:xfrm>
          <a:prstGeom prst="rect">
            <a:avLst/>
          </a:prstGeom>
        </p:spPr>
      </p:pic>
      <p:sp>
        <p:nvSpPr>
          <p:cNvPr id="41" name="Cuadro de texto 148">
            <a:extLst>
              <a:ext uri="{FF2B5EF4-FFF2-40B4-BE49-F238E27FC236}">
                <a16:creationId xmlns:a16="http://schemas.microsoft.com/office/drawing/2014/main" id="{47C5A0B7-EA67-467D-A07E-8BB0AF224B64}"/>
              </a:ext>
            </a:extLst>
          </p:cNvPr>
          <p:cNvSpPr txBox="1">
            <a:spLocks/>
          </p:cNvSpPr>
          <p:nvPr/>
        </p:nvSpPr>
        <p:spPr>
          <a:xfrm>
            <a:off x="6054454" y="4436583"/>
            <a:ext cx="285505"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3</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60D7BAB7-DBE8-4E7C-AE7A-9BAC3856F2B2}"/>
              </a:ext>
            </a:extLst>
          </p:cNvPr>
          <p:cNvPicPr>
            <a:picLocks noChangeAspect="1"/>
          </p:cNvPicPr>
          <p:nvPr/>
        </p:nvPicPr>
        <p:blipFill>
          <a:blip r:embed="rId5">
            <a:clrChange>
              <a:clrFrom>
                <a:srgbClr val="F8FAFB"/>
              </a:clrFrom>
              <a:clrTo>
                <a:srgbClr val="F8FAFB">
                  <a:alpha val="0"/>
                </a:srgbClr>
              </a:clrTo>
            </a:clrChange>
          </a:blip>
          <a:stretch>
            <a:fillRect/>
          </a:stretch>
        </p:blipFill>
        <p:spPr>
          <a:xfrm>
            <a:off x="1035442" y="5015685"/>
            <a:ext cx="530175" cy="536563"/>
          </a:xfrm>
          <a:prstGeom prst="rect">
            <a:avLst/>
          </a:prstGeom>
        </p:spPr>
      </p:pic>
      <p:sp>
        <p:nvSpPr>
          <p:cNvPr id="44" name="Cuadro de texto 148">
            <a:extLst>
              <a:ext uri="{FF2B5EF4-FFF2-40B4-BE49-F238E27FC236}">
                <a16:creationId xmlns:a16="http://schemas.microsoft.com/office/drawing/2014/main" id="{63058BAE-68D3-4101-BFBE-C8F4D61FCE04}"/>
              </a:ext>
            </a:extLst>
          </p:cNvPr>
          <p:cNvSpPr txBox="1">
            <a:spLocks/>
          </p:cNvSpPr>
          <p:nvPr/>
        </p:nvSpPr>
        <p:spPr>
          <a:xfrm>
            <a:off x="865553" y="5337341"/>
            <a:ext cx="285505" cy="785282"/>
          </a:xfrm>
          <a:prstGeom prst="rect">
            <a:avLst/>
          </a:prstGeom>
          <a:noFill/>
          <a:ln w="6350">
            <a:noFill/>
          </a:ln>
        </p:spPr>
        <p:txBody>
          <a:bodyPr rot="0" spcFirstLastPara="0" vert="horz" wrap="square" lIns="93620" tIns="46810" rIns="93620" bIns="46810" numCol="1" spcCol="0" rtlCol="0" fromWordArt="0" anchor="t" anchorCtr="0" forceAA="0" compatLnSpc="1">
            <a:prstTxWarp prst="textNoShape">
              <a:avLst/>
            </a:prstTxWarp>
            <a:noAutofit/>
          </a:bodyPr>
          <a:lstStyle/>
          <a:p>
            <a:pPr>
              <a:lnSpc>
                <a:spcPct val="107000"/>
              </a:lnSpc>
              <a:spcAft>
                <a:spcPts val="819"/>
              </a:spcAft>
            </a:pPr>
            <a:r>
              <a:rPr lang="es-ES" sz="2048" dirty="0">
                <a:solidFill>
                  <a:srgbClr val="000000"/>
                </a:solidFill>
                <a:latin typeface="Bahnschrift" panose="020B0502040204020203" pitchFamily="34" charset="0"/>
                <a:ea typeface="Calibri" panose="020F0502020204030204" pitchFamily="34" charset="0"/>
                <a:cs typeface="Times New Roman" panose="02020603050405020304" pitchFamily="18" charset="0"/>
              </a:rPr>
              <a:t>4</a:t>
            </a:r>
            <a:endParaRPr lang="es-CO" sz="92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5" name="Imagen 44">
            <a:extLst>
              <a:ext uri="{FF2B5EF4-FFF2-40B4-BE49-F238E27FC236}">
                <a16:creationId xmlns:a16="http://schemas.microsoft.com/office/drawing/2014/main" id="{FD100339-EA85-4A80-B9EE-DAD1240B0BCC}"/>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5658361" y="1949552"/>
            <a:ext cx="630117" cy="557937"/>
          </a:xfrm>
          <a:prstGeom prst="rect">
            <a:avLst/>
          </a:prstGeom>
        </p:spPr>
      </p:pic>
      <p:pic>
        <p:nvPicPr>
          <p:cNvPr id="46" name="Imagen 45">
            <a:extLst>
              <a:ext uri="{FF2B5EF4-FFF2-40B4-BE49-F238E27FC236}">
                <a16:creationId xmlns:a16="http://schemas.microsoft.com/office/drawing/2014/main" id="{B4E1FA9A-F0BE-4F2F-B64F-A69BA274AB51}"/>
              </a:ext>
            </a:extLst>
          </p:cNvPr>
          <p:cNvPicPr>
            <a:picLocks noChangeAspect="1"/>
          </p:cNvPicPr>
          <p:nvPr/>
        </p:nvPicPr>
        <p:blipFill>
          <a:blip r:embed="rId7">
            <a:clrChange>
              <a:clrFrom>
                <a:srgbClr val="F8FAFB"/>
              </a:clrFrom>
              <a:clrTo>
                <a:srgbClr val="F8FAFB">
                  <a:alpha val="0"/>
                </a:srgbClr>
              </a:clrTo>
            </a:clrChange>
          </a:blip>
          <a:stretch>
            <a:fillRect/>
          </a:stretch>
        </p:blipFill>
        <p:spPr>
          <a:xfrm>
            <a:off x="1016849" y="3090804"/>
            <a:ext cx="551393" cy="435475"/>
          </a:xfrm>
          <a:prstGeom prst="rect">
            <a:avLst/>
          </a:prstGeom>
        </p:spPr>
      </p:pic>
      <p:sp>
        <p:nvSpPr>
          <p:cNvPr id="3" name="Paralelogramo 2">
            <a:extLst>
              <a:ext uri="{FF2B5EF4-FFF2-40B4-BE49-F238E27FC236}">
                <a16:creationId xmlns:a16="http://schemas.microsoft.com/office/drawing/2014/main" id="{93A632AB-7032-3F2F-87A9-4CA7458D0A1E}"/>
              </a:ext>
            </a:extLst>
          </p:cNvPr>
          <p:cNvSpPr/>
          <p:nvPr/>
        </p:nvSpPr>
        <p:spPr>
          <a:xfrm flipH="1">
            <a:off x="1633868" y="0"/>
            <a:ext cx="8984089" cy="541421"/>
          </a:xfrm>
          <a:prstGeom prst="parallelogram">
            <a:avLst>
              <a:gd name="adj" fmla="val 46403"/>
            </a:avLst>
          </a:prstGeom>
          <a:solidFill>
            <a:srgbClr val="B80000"/>
          </a:solid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b="1" dirty="0">
              <a:solidFill>
                <a:schemeClr val="bg1"/>
              </a:solidFill>
              <a:latin typeface="Arial Narrow" panose="020B0606020202030204" pitchFamily="34" charset="0"/>
            </a:endParaRPr>
          </a:p>
          <a:p>
            <a:r>
              <a:rPr lang="pt-BR" sz="2400" b="1" dirty="0">
                <a:solidFill>
                  <a:schemeClr val="bg1"/>
                </a:solidFill>
                <a:latin typeface="Arial Narrow" panose="020B0606020202030204" pitchFamily="34" charset="0"/>
              </a:rPr>
              <a:t>1. </a:t>
            </a:r>
            <a:r>
              <a:rPr lang="es-MX" sz="2400" b="1" dirty="0">
                <a:solidFill>
                  <a:schemeClr val="bg1"/>
                </a:solidFill>
                <a:latin typeface="Arial Narrow" panose="020B0606020202030204" pitchFamily="34" charset="0"/>
              </a:rPr>
              <a:t>Proceso de Formulación</a:t>
            </a:r>
          </a:p>
          <a:p>
            <a:endParaRPr lang="pt-BR" sz="2000" b="1" dirty="0">
              <a:solidFill>
                <a:schemeClr val="bg1"/>
              </a:solidFill>
              <a:latin typeface="Arial Narrow" panose="020B0606020202030204" pitchFamily="34" charset="0"/>
            </a:endParaRPr>
          </a:p>
        </p:txBody>
      </p:sp>
      <p:pic>
        <p:nvPicPr>
          <p:cNvPr id="7" name="Imagen 6">
            <a:extLst>
              <a:ext uri="{FF2B5EF4-FFF2-40B4-BE49-F238E27FC236}">
                <a16:creationId xmlns:a16="http://schemas.microsoft.com/office/drawing/2014/main" id="{A388305B-B3B0-9D0D-3808-85DE542115BC}"/>
              </a:ext>
            </a:extLst>
          </p:cNvPr>
          <p:cNvPicPr>
            <a:picLocks noChangeAspect="1"/>
          </p:cNvPicPr>
          <p:nvPr/>
        </p:nvPicPr>
        <p:blipFill rotWithShape="1">
          <a:blip r:embed="rId8"/>
          <a:srcRect l="12766" t="14094"/>
          <a:stretch/>
        </p:blipFill>
        <p:spPr>
          <a:xfrm>
            <a:off x="1" y="0"/>
            <a:ext cx="1549644" cy="1063801"/>
          </a:xfrm>
          <a:prstGeom prst="rect">
            <a:avLst/>
          </a:prstGeom>
        </p:spPr>
      </p:pic>
    </p:spTree>
    <p:extLst>
      <p:ext uri="{BB962C8B-B14F-4D97-AF65-F5344CB8AC3E}">
        <p14:creationId xmlns:p14="http://schemas.microsoft.com/office/powerpoint/2010/main" val="1776475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_ud" id="{5E1A913F-4315-459D-9B21-50878B907476}" vid="{8DCA3A10-5A44-4B5A-9BBC-79F6D7B28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34995</TotalTime>
  <Words>3395</Words>
  <Application>Microsoft Office PowerPoint</Application>
  <PresentationFormat>Personalizado</PresentationFormat>
  <Paragraphs>649</Paragraphs>
  <Slides>33</Slides>
  <Notes>22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33</vt:i4>
      </vt:variant>
    </vt:vector>
  </HeadingPairs>
  <TitlesOfParts>
    <vt:vector size="44" baseType="lpstr">
      <vt:lpstr>Aharoni</vt:lpstr>
      <vt:lpstr>Arial</vt:lpstr>
      <vt:lpstr>Arial Narrow</vt:lpstr>
      <vt:lpstr>Arial Nova</vt:lpstr>
      <vt:lpstr>Bahnschrift</vt:lpstr>
      <vt:lpstr>Calibri</vt:lpstr>
      <vt:lpstr>Calibri Light</vt:lpstr>
      <vt:lpstr>Cambria</vt:lpstr>
      <vt:lpstr>Poppins</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Andrea Peñaloza</dc:creator>
  <cp:lastModifiedBy>malcom andres polanco lopez</cp:lastModifiedBy>
  <cp:revision>975</cp:revision>
  <cp:lastPrinted>2019-09-13T19:29:40Z</cp:lastPrinted>
  <dcterms:created xsi:type="dcterms:W3CDTF">2015-11-10T00:56:10Z</dcterms:created>
  <dcterms:modified xsi:type="dcterms:W3CDTF">2022-12-12T22:00:28Z</dcterms:modified>
</cp:coreProperties>
</file>