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16200438" cy="107997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1" userDrawn="1">
          <p15:clr>
            <a:srgbClr val="A4A3A4"/>
          </p15:clr>
        </p15:guide>
        <p15:guide id="2" pos="51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222" autoAdjust="0"/>
  </p:normalViewPr>
  <p:slideViewPr>
    <p:cSldViewPr snapToGrid="0">
      <p:cViewPr varScale="1">
        <p:scale>
          <a:sx n="55" d="100"/>
          <a:sy n="55" d="100"/>
        </p:scale>
        <p:origin x="846" y="84"/>
      </p:cViewPr>
      <p:guideLst>
        <p:guide orient="horz" pos="3401"/>
        <p:guide pos="5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Pabon" userId="ff69783c01a0330c" providerId="LiveId" clId="{D8C1C464-8D8D-4AF9-85C2-B49B3CA0F183}"/>
    <pc:docChg chg="modSld">
      <pc:chgData name="Angelica Pabon" userId="ff69783c01a0330c" providerId="LiveId" clId="{D8C1C464-8D8D-4AF9-85C2-B49B3CA0F183}" dt="2023-10-26T13:24:01.421" v="4" actId="14100"/>
      <pc:docMkLst>
        <pc:docMk/>
      </pc:docMkLst>
      <pc:sldChg chg="modSp mod">
        <pc:chgData name="Angelica Pabon" userId="ff69783c01a0330c" providerId="LiveId" clId="{D8C1C464-8D8D-4AF9-85C2-B49B3CA0F183}" dt="2023-10-26T13:24:01.421" v="4" actId="14100"/>
        <pc:sldMkLst>
          <pc:docMk/>
          <pc:sldMk cId="129735587" sldId="256"/>
        </pc:sldMkLst>
        <pc:picChg chg="mod">
          <ac:chgData name="Angelica Pabon" userId="ff69783c01a0330c" providerId="LiveId" clId="{D8C1C464-8D8D-4AF9-85C2-B49B3CA0F183}" dt="2023-10-26T13:24:01.421" v="4" actId="14100"/>
          <ac:picMkLst>
            <pc:docMk/>
            <pc:sldMk cId="129735587" sldId="256"/>
            <ac:picMk id="132" creationId="{ACCBF637-B2C0-400E-92AF-B23041DCE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5088-27E5-481A-8F07-418E0378264A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857250"/>
            <a:ext cx="3473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1FFB-22C6-44BC-8A32-A2316DF037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1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1767462"/>
            <a:ext cx="13770372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5672376"/>
            <a:ext cx="12150329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85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08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574987"/>
            <a:ext cx="3493219" cy="9152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574987"/>
            <a:ext cx="10277153" cy="91523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9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92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2692444"/>
            <a:ext cx="13972878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7227345"/>
            <a:ext cx="13972878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2874937"/>
            <a:ext cx="6885186" cy="68523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2874937"/>
            <a:ext cx="6885186" cy="68523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64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574990"/>
            <a:ext cx="13972878" cy="2087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2647443"/>
            <a:ext cx="6853544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3944914"/>
            <a:ext cx="6853544" cy="58023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2647443"/>
            <a:ext cx="688729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3944914"/>
            <a:ext cx="6887296" cy="58023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2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000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16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719984"/>
            <a:ext cx="5225063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554968"/>
            <a:ext cx="8201472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3239929"/>
            <a:ext cx="5225063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48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719984"/>
            <a:ext cx="5225063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554968"/>
            <a:ext cx="8201472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3239929"/>
            <a:ext cx="5225063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574990"/>
            <a:ext cx="13972878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2874937"/>
            <a:ext cx="13972878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10009783"/>
            <a:ext cx="364509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10009783"/>
            <a:ext cx="54676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10009783"/>
            <a:ext cx="364509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1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>
            <a:extLst>
              <a:ext uri="{FF2B5EF4-FFF2-40B4-BE49-F238E27FC236}">
                <a16:creationId xmlns:a16="http://schemas.microsoft.com/office/drawing/2014/main" id="{77829193-73E6-1E2E-DA77-B989CFA90E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58" y="3372898"/>
            <a:ext cx="1289695" cy="51970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FD65395-3C80-AD67-7C54-0C0F95E1AE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16" y="2849171"/>
            <a:ext cx="1289695" cy="5197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0B909A-0191-D31D-2DAF-74ED338FC6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51" y="1010765"/>
            <a:ext cx="1187251" cy="5197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279D34-5695-53CC-163C-D6C6073B91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4" y="8165767"/>
            <a:ext cx="1187251" cy="51970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647FB0B-C31B-5484-BC9E-A9F9A431AFEC}"/>
              </a:ext>
            </a:extLst>
          </p:cNvPr>
          <p:cNvSpPr txBox="1"/>
          <p:nvPr/>
        </p:nvSpPr>
        <p:spPr>
          <a:xfrm>
            <a:off x="8272994" y="1114833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Consejo Superior Universitario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1DF12C-FE68-7442-56A9-E32AB88510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6" y="1753748"/>
            <a:ext cx="1187251" cy="51970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3D3314D-B2E1-D100-7FD4-531DBFB7AECF}"/>
              </a:ext>
            </a:extLst>
          </p:cNvPr>
          <p:cNvSpPr txBox="1"/>
          <p:nvPr/>
        </p:nvSpPr>
        <p:spPr>
          <a:xfrm>
            <a:off x="8259346" y="1903858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Consejo Académico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E686AC8-B2C2-4757-CBE0-0CA797FA6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0" y="1744222"/>
            <a:ext cx="1187251" cy="5197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F85EA1-B9D3-FAB3-08B1-05ABB06214A0}"/>
              </a:ext>
            </a:extLst>
          </p:cNvPr>
          <p:cNvSpPr txBox="1"/>
          <p:nvPr/>
        </p:nvSpPr>
        <p:spPr>
          <a:xfrm>
            <a:off x="9604492" y="1853053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Consejo Participación</a:t>
            </a:r>
            <a:b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Universitaria</a:t>
            </a:r>
            <a:endParaRPr lang="es-CO" sz="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1258554-D7B4-30C6-AB92-3A4526F5B0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72" y="1744222"/>
            <a:ext cx="1187251" cy="5197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A51D01A-3C0F-29B7-B000-172195ABB161}"/>
              </a:ext>
            </a:extLst>
          </p:cNvPr>
          <p:cNvSpPr txBox="1"/>
          <p:nvPr/>
        </p:nvSpPr>
        <p:spPr>
          <a:xfrm>
            <a:off x="11004268" y="1853053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Consejo Gestión Institucional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2693E5-6640-3BC3-C4FE-F627862AF4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22" y="2482442"/>
            <a:ext cx="1187251" cy="51970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2E49AD9-BF33-E744-85E0-25CDD0468AD5}"/>
              </a:ext>
            </a:extLst>
          </p:cNvPr>
          <p:cNvSpPr txBox="1"/>
          <p:nvPr/>
        </p:nvSpPr>
        <p:spPr>
          <a:xfrm>
            <a:off x="8270137" y="2667002"/>
            <a:ext cx="6936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FDCF936-1C17-1ADB-3378-B6661006AF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0" y="3368306"/>
            <a:ext cx="1187251" cy="51970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205D13E-2933-D977-57A1-DFE5A9061105}"/>
              </a:ext>
            </a:extLst>
          </p:cNvPr>
          <p:cNvSpPr txBox="1"/>
          <p:nvPr/>
        </p:nvSpPr>
        <p:spPr>
          <a:xfrm>
            <a:off x="9597998" y="3522396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9ED98FD-5274-B6D5-4A32-C0EE7CE6E3AB}"/>
              </a:ext>
            </a:extLst>
          </p:cNvPr>
          <p:cNvSpPr txBox="1"/>
          <p:nvPr/>
        </p:nvSpPr>
        <p:spPr>
          <a:xfrm>
            <a:off x="11026724" y="3454043"/>
            <a:ext cx="88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Programa Quejas, Reclamos y de Atención al Ciudadano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8D9C4B9-5807-955A-419F-A54D1A5C7E84}"/>
              </a:ext>
            </a:extLst>
          </p:cNvPr>
          <p:cNvSpPr txBox="1"/>
          <p:nvPr/>
        </p:nvSpPr>
        <p:spPr>
          <a:xfrm>
            <a:off x="11041166" y="3014371"/>
            <a:ext cx="74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Jurídica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ACBB814-03D1-B672-4CC5-6D66BB84EA5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86" y="4695681"/>
            <a:ext cx="1207939" cy="54252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6B97A88-D61A-51DA-4B22-9E8D6637DF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4" y="5507576"/>
            <a:ext cx="1387062" cy="54252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7C498ED-ECCB-E11E-C0E0-CE6A45087BC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61" y="7025411"/>
            <a:ext cx="1401673" cy="52944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FCF1FFF-6E78-4E38-76DE-E110F298319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97" y="4696134"/>
            <a:ext cx="1239291" cy="52876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64" y="5893489"/>
            <a:ext cx="1085215" cy="39467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4DD6F85-2223-BEA3-50EC-B13594A73B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42" y="5526653"/>
            <a:ext cx="1111505" cy="32561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C536560-FC74-74F8-D5DA-6EF5B6AEF8C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7" y="3900213"/>
            <a:ext cx="1289695" cy="51970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C804BC0-6B77-EFE9-B287-258D257A25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76" y="6531500"/>
            <a:ext cx="1185727" cy="519708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D9EB7B63-B45A-214F-14B4-37376A3E5B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08" y="7010005"/>
            <a:ext cx="1185727" cy="634446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64038E1C-263A-D6BB-B7B7-ED704C8A242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83" y="2749640"/>
            <a:ext cx="1185727" cy="519708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9EFA4B1D-191D-DC19-4C08-22DA39F6AC8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95" y="2247557"/>
            <a:ext cx="1185727" cy="519708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13D293B7-8FF4-3F0C-ADEB-A3DADA260F09}"/>
              </a:ext>
            </a:extLst>
          </p:cNvPr>
          <p:cNvSpPr txBox="1"/>
          <p:nvPr/>
        </p:nvSpPr>
        <p:spPr>
          <a:xfrm>
            <a:off x="11005918" y="4012176"/>
            <a:ext cx="8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Actas, Archivo y Microfilmación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CD747CE-CC12-1305-EBC7-692BB45403FC}"/>
              </a:ext>
            </a:extLst>
          </p:cNvPr>
          <p:cNvSpPr txBox="1"/>
          <p:nvPr/>
        </p:nvSpPr>
        <p:spPr>
          <a:xfrm>
            <a:off x="6636534" y="7240325"/>
            <a:ext cx="89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de Extensión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1757E49E-ACE3-0AD9-2C2A-52ACE0C6A74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59" y="8224726"/>
            <a:ext cx="1434884" cy="529444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E5EA093E-E553-7D99-123D-8F14CF24546C}"/>
              </a:ext>
            </a:extLst>
          </p:cNvPr>
          <p:cNvSpPr txBox="1"/>
          <p:nvPr/>
        </p:nvSpPr>
        <p:spPr>
          <a:xfrm>
            <a:off x="6671778" y="8381569"/>
            <a:ext cx="88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Instituto de Lenguas - ILUD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9F59EED7-2CBF-BE61-1240-956C47FA443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43" y="7517098"/>
            <a:ext cx="1430602" cy="696435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80C987D2-3A17-8DEA-06DF-253E716CCFC7}"/>
              </a:ext>
            </a:extLst>
          </p:cNvPr>
          <p:cNvSpPr txBox="1"/>
          <p:nvPr/>
        </p:nvSpPr>
        <p:spPr>
          <a:xfrm>
            <a:off x="6651892" y="7665230"/>
            <a:ext cx="91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Instituto para la Pedagogía, la Paz y el Conflicto Urbano - IPAZUD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815C1BE-FCF8-B8D1-A061-A416E3559963}"/>
              </a:ext>
            </a:extLst>
          </p:cNvPr>
          <p:cNvSpPr txBox="1"/>
          <p:nvPr/>
        </p:nvSpPr>
        <p:spPr>
          <a:xfrm>
            <a:off x="6585201" y="6642149"/>
            <a:ext cx="94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Instituto de Estudios e Investigaciones Educativas - IEIE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4ABBDB2-1CE8-6F95-D3EB-76AD4D5977CA}"/>
              </a:ext>
            </a:extLst>
          </p:cNvPr>
          <p:cNvSpPr txBox="1"/>
          <p:nvPr/>
        </p:nvSpPr>
        <p:spPr>
          <a:xfrm>
            <a:off x="5254942" y="4862406"/>
            <a:ext cx="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 Académica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AE57C5D-B2A4-8A0F-2A44-B35707624858}"/>
              </a:ext>
            </a:extLst>
          </p:cNvPr>
          <p:cNvSpPr txBox="1"/>
          <p:nvPr/>
        </p:nvSpPr>
        <p:spPr>
          <a:xfrm>
            <a:off x="6650591" y="5650093"/>
            <a:ext cx="791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Investigaciones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D6265944-43D3-7543-B0C1-58118D363D0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9" y="6022437"/>
            <a:ext cx="1375334" cy="542525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99FBBB50-8825-E438-2B46-429127877CB4}"/>
              </a:ext>
            </a:extLst>
          </p:cNvPr>
          <p:cNvSpPr txBox="1"/>
          <p:nvPr/>
        </p:nvSpPr>
        <p:spPr>
          <a:xfrm>
            <a:off x="6585230" y="6223485"/>
            <a:ext cx="827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Instituto I3+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DB012C61-2BEE-6132-F291-E563E64D2B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4" y="7641509"/>
            <a:ext cx="1187251" cy="519708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525B8966-9985-DA25-8A09-19E7807E4507}"/>
              </a:ext>
            </a:extLst>
          </p:cNvPr>
          <p:cNvSpPr txBox="1"/>
          <p:nvPr/>
        </p:nvSpPr>
        <p:spPr>
          <a:xfrm>
            <a:off x="8402551" y="5525365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Bienestar Universitario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F9ED42C-A103-C86F-E40B-03B139624CCA}"/>
              </a:ext>
            </a:extLst>
          </p:cNvPr>
          <p:cNvSpPr txBox="1"/>
          <p:nvPr/>
        </p:nvSpPr>
        <p:spPr>
          <a:xfrm>
            <a:off x="8463153" y="8262468"/>
            <a:ext cx="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Programa Emisora LAUD Estéreo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44F6481-F4EA-1E6E-03C8-D4B2482E36C8}"/>
              </a:ext>
            </a:extLst>
          </p:cNvPr>
          <p:cNvSpPr txBox="1"/>
          <p:nvPr/>
        </p:nvSpPr>
        <p:spPr>
          <a:xfrm>
            <a:off x="8427301" y="7775087"/>
            <a:ext cx="72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Publicaciones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CDE36EAA-38D8-0137-6457-38FFCB08EB4C}"/>
              </a:ext>
            </a:extLst>
          </p:cNvPr>
          <p:cNvSpPr txBox="1"/>
          <p:nvPr/>
        </p:nvSpPr>
        <p:spPr>
          <a:xfrm>
            <a:off x="8436253" y="6691506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Biblioteca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015A409B-9F12-39EB-88C1-6ABE01179757}"/>
              </a:ext>
            </a:extLst>
          </p:cNvPr>
          <p:cNvSpPr txBox="1"/>
          <p:nvPr/>
        </p:nvSpPr>
        <p:spPr>
          <a:xfrm>
            <a:off x="8453565" y="7178430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CO" sz="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Red de Datos UDNET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F4012D11-1C52-7320-B050-E3FD9559015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5" y="3760359"/>
            <a:ext cx="1185727" cy="519708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E69B83E3-203E-5925-631B-8FB920D07067}"/>
              </a:ext>
            </a:extLst>
          </p:cNvPr>
          <p:cNvSpPr txBox="1"/>
          <p:nvPr/>
        </p:nvSpPr>
        <p:spPr>
          <a:xfrm>
            <a:off x="4127132" y="3774786"/>
            <a:ext cx="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Tecnologías e Información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749DE52-FFC1-2ADE-0C5C-8F79BEDA10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91" y="3258290"/>
            <a:ext cx="1187251" cy="519708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EF1C6814-41D0-46AA-FC94-2A9081587FF1}"/>
              </a:ext>
            </a:extLst>
          </p:cNvPr>
          <p:cNvSpPr txBox="1"/>
          <p:nvPr/>
        </p:nvSpPr>
        <p:spPr>
          <a:xfrm>
            <a:off x="4096912" y="2782625"/>
            <a:ext cx="72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Control Interno Disciplinario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07D606D-CFEC-8386-E3B8-A14E0A1CA73F}"/>
              </a:ext>
            </a:extLst>
          </p:cNvPr>
          <p:cNvSpPr txBox="1"/>
          <p:nvPr/>
        </p:nvSpPr>
        <p:spPr>
          <a:xfrm>
            <a:off x="4109513" y="2394590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Control Interno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85510D4B-E125-C52C-CAC3-B41D0A5B2CFB}"/>
              </a:ext>
            </a:extLst>
          </p:cNvPr>
          <p:cNvSpPr txBox="1"/>
          <p:nvPr/>
        </p:nvSpPr>
        <p:spPr>
          <a:xfrm>
            <a:off x="4129379" y="3422089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Planeación</a:t>
            </a:r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EF0BCB7C-F835-A71C-F1A1-CDABF77AD3B8}"/>
              </a:ext>
            </a:extLst>
          </p:cNvPr>
          <p:cNvCxnSpPr>
            <a:cxnSpLocks/>
          </p:cNvCxnSpPr>
          <p:nvPr/>
        </p:nvCxnSpPr>
        <p:spPr>
          <a:xfrm>
            <a:off x="8993008" y="1266897"/>
            <a:ext cx="909406" cy="37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2756D0F6-B7F8-E2EC-15D4-142A7483B102}"/>
              </a:ext>
            </a:extLst>
          </p:cNvPr>
          <p:cNvCxnSpPr>
            <a:cxnSpLocks/>
          </p:cNvCxnSpPr>
          <p:nvPr/>
        </p:nvCxnSpPr>
        <p:spPr>
          <a:xfrm flipV="1">
            <a:off x="9897548" y="1262135"/>
            <a:ext cx="4869" cy="5472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9693D558-378C-4DB4-4DF1-B5CB48A64C7B}"/>
              </a:ext>
            </a:extLst>
          </p:cNvPr>
          <p:cNvCxnSpPr>
            <a:cxnSpLocks/>
          </p:cNvCxnSpPr>
          <p:nvPr/>
        </p:nvCxnSpPr>
        <p:spPr>
          <a:xfrm flipV="1">
            <a:off x="11345515" y="1273829"/>
            <a:ext cx="0" cy="5132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C2907CCF-5C3F-F7A6-5224-DF4F70DF2A47}"/>
              </a:ext>
            </a:extLst>
          </p:cNvPr>
          <p:cNvCxnSpPr>
            <a:cxnSpLocks/>
          </p:cNvCxnSpPr>
          <p:nvPr/>
        </p:nvCxnSpPr>
        <p:spPr>
          <a:xfrm>
            <a:off x="9902417" y="1273829"/>
            <a:ext cx="1443101" cy="60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9897654" y="2211540"/>
            <a:ext cx="4763" cy="5153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D3F96EE4-3D4E-2267-4071-CCD7A0C35ADA}"/>
              </a:ext>
            </a:extLst>
          </p:cNvPr>
          <p:cNvCxnSpPr>
            <a:cxnSpLocks/>
          </p:cNvCxnSpPr>
          <p:nvPr/>
        </p:nvCxnSpPr>
        <p:spPr>
          <a:xfrm flipV="1">
            <a:off x="11345515" y="2216303"/>
            <a:ext cx="0" cy="5164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F68F1B38-BB70-A651-FEA4-15B596D9671E}"/>
              </a:ext>
            </a:extLst>
          </p:cNvPr>
          <p:cNvCxnSpPr>
            <a:cxnSpLocks/>
          </p:cNvCxnSpPr>
          <p:nvPr/>
        </p:nvCxnSpPr>
        <p:spPr>
          <a:xfrm>
            <a:off x="9003807" y="2728008"/>
            <a:ext cx="233694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AFA45ED5-D68F-9479-E542-8A5BB375E458}"/>
              </a:ext>
            </a:extLst>
          </p:cNvPr>
          <p:cNvCxnSpPr>
            <a:cxnSpLocks/>
          </p:cNvCxnSpPr>
          <p:nvPr/>
        </p:nvCxnSpPr>
        <p:spPr>
          <a:xfrm>
            <a:off x="9901808" y="3109025"/>
            <a:ext cx="71231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CC44EEDF-7E7D-53F2-BFEB-03E322ECD02D}"/>
              </a:ext>
            </a:extLst>
          </p:cNvPr>
          <p:cNvCxnSpPr>
            <a:cxnSpLocks/>
          </p:cNvCxnSpPr>
          <p:nvPr/>
        </p:nvCxnSpPr>
        <p:spPr>
          <a:xfrm flipV="1">
            <a:off x="9897654" y="3109026"/>
            <a:ext cx="4763" cy="3164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3A51A8C0-892C-17A8-9CA6-7F892226880E}"/>
              </a:ext>
            </a:extLst>
          </p:cNvPr>
          <p:cNvCxnSpPr>
            <a:cxnSpLocks/>
          </p:cNvCxnSpPr>
          <p:nvPr/>
        </p:nvCxnSpPr>
        <p:spPr>
          <a:xfrm flipH="1">
            <a:off x="8547902" y="2954527"/>
            <a:ext cx="9924" cy="15630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F44FD76F-4648-85FE-BDFF-41325BD7B7CF}"/>
              </a:ext>
            </a:extLst>
          </p:cNvPr>
          <p:cNvCxnSpPr>
            <a:cxnSpLocks/>
          </p:cNvCxnSpPr>
          <p:nvPr/>
        </p:nvCxnSpPr>
        <p:spPr>
          <a:xfrm flipH="1">
            <a:off x="10324982" y="3636538"/>
            <a:ext cx="305415" cy="3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984E0D7D-0176-A28F-C050-9851D14C9695}"/>
              </a:ext>
            </a:extLst>
          </p:cNvPr>
          <p:cNvCxnSpPr>
            <a:cxnSpLocks/>
          </p:cNvCxnSpPr>
          <p:nvPr/>
        </p:nvCxnSpPr>
        <p:spPr>
          <a:xfrm flipH="1">
            <a:off x="10497778" y="4156246"/>
            <a:ext cx="164343" cy="4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0F12C2E9-A797-1AB0-7248-D5F1C2395684}"/>
              </a:ext>
            </a:extLst>
          </p:cNvPr>
          <p:cNvCxnSpPr>
            <a:cxnSpLocks/>
          </p:cNvCxnSpPr>
          <p:nvPr/>
        </p:nvCxnSpPr>
        <p:spPr>
          <a:xfrm>
            <a:off x="10497284" y="3633604"/>
            <a:ext cx="0" cy="5254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C5006B7E-1FEB-AA8C-197A-5F55D8356FD2}"/>
              </a:ext>
            </a:extLst>
          </p:cNvPr>
          <p:cNvCxnSpPr>
            <a:cxnSpLocks/>
          </p:cNvCxnSpPr>
          <p:nvPr/>
        </p:nvCxnSpPr>
        <p:spPr>
          <a:xfrm flipH="1">
            <a:off x="8548300" y="3623398"/>
            <a:ext cx="6557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4F51CAA8-A59D-D18C-AF3D-BE306BC0834B}"/>
              </a:ext>
            </a:extLst>
          </p:cNvPr>
          <p:cNvCxnSpPr>
            <a:cxnSpLocks/>
          </p:cNvCxnSpPr>
          <p:nvPr/>
        </p:nvCxnSpPr>
        <p:spPr>
          <a:xfrm>
            <a:off x="5773079" y="5496581"/>
            <a:ext cx="8131" cy="29931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10C362A0-5BAE-E0F5-CF16-966C543DFD3D}"/>
              </a:ext>
            </a:extLst>
          </p:cNvPr>
          <p:cNvCxnSpPr>
            <a:cxnSpLocks/>
          </p:cNvCxnSpPr>
          <p:nvPr/>
        </p:nvCxnSpPr>
        <p:spPr>
          <a:xfrm>
            <a:off x="7740577" y="5491819"/>
            <a:ext cx="5996" cy="29486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7743210" y="6246598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BEECFCFF-A05F-3A61-50E5-A87523D49F4E}"/>
              </a:ext>
            </a:extLst>
          </p:cNvPr>
          <p:cNvCxnSpPr>
            <a:cxnSpLocks/>
          </p:cNvCxnSpPr>
          <p:nvPr/>
        </p:nvCxnSpPr>
        <p:spPr>
          <a:xfrm flipH="1">
            <a:off x="8543341" y="4163820"/>
            <a:ext cx="681591" cy="99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1A7961D8-16A7-3A36-7B9B-9BA496BAD13E}"/>
              </a:ext>
            </a:extLst>
          </p:cNvPr>
          <p:cNvCxnSpPr>
            <a:cxnSpLocks/>
          </p:cNvCxnSpPr>
          <p:nvPr/>
        </p:nvCxnSpPr>
        <p:spPr>
          <a:xfrm>
            <a:off x="5069350" y="2514988"/>
            <a:ext cx="0" cy="4898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1981DE50-26FC-2146-177A-C572C6E93932}"/>
              </a:ext>
            </a:extLst>
          </p:cNvPr>
          <p:cNvCxnSpPr>
            <a:cxnSpLocks/>
          </p:cNvCxnSpPr>
          <p:nvPr/>
        </p:nvCxnSpPr>
        <p:spPr>
          <a:xfrm flipH="1">
            <a:off x="5074112" y="2766465"/>
            <a:ext cx="27889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21FB77BB-DD44-67E2-4170-FF42546331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0" y="5505827"/>
            <a:ext cx="1207939" cy="5425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6E4047B-521F-09B9-ED4C-DCBDA12F18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8" y="6017478"/>
            <a:ext cx="1207939" cy="54252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28E4A7E-D539-E564-79FB-3D4CA79EF3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1" y="6521871"/>
            <a:ext cx="1207939" cy="5425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6545911-6915-ED13-D3C1-2C3C57ADE0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4" y="7033523"/>
            <a:ext cx="1207939" cy="542525"/>
          </a:xfrm>
          <a:prstGeom prst="rect">
            <a:avLst/>
          </a:prstGeom>
        </p:spPr>
      </p:pic>
      <p:pic>
        <p:nvPicPr>
          <p:cNvPr id="224" name="Imagen 223">
            <a:extLst>
              <a:ext uri="{FF2B5EF4-FFF2-40B4-BE49-F238E27FC236}">
                <a16:creationId xmlns:a16="http://schemas.microsoft.com/office/drawing/2014/main" id="{5F2BCFF9-5E34-FD36-1CEE-6F12D8EF47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5" y="7537917"/>
            <a:ext cx="1207939" cy="542525"/>
          </a:xfrm>
          <a:prstGeom prst="rect">
            <a:avLst/>
          </a:prstGeom>
        </p:spPr>
      </p:pic>
      <p:pic>
        <p:nvPicPr>
          <p:cNvPr id="225" name="Imagen 224">
            <a:extLst>
              <a:ext uri="{FF2B5EF4-FFF2-40B4-BE49-F238E27FC236}">
                <a16:creationId xmlns:a16="http://schemas.microsoft.com/office/drawing/2014/main" id="{5E9CE376-1782-E126-4760-CDDE11A390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7" y="8049569"/>
            <a:ext cx="1207939" cy="542525"/>
          </a:xfrm>
          <a:prstGeom prst="rect">
            <a:avLst/>
          </a:prstGeom>
        </p:spPr>
      </p:pic>
      <p:sp>
        <p:nvSpPr>
          <p:cNvPr id="227" name="CuadroTexto 226">
            <a:extLst>
              <a:ext uri="{FF2B5EF4-FFF2-40B4-BE49-F238E27FC236}">
                <a16:creationId xmlns:a16="http://schemas.microsoft.com/office/drawing/2014/main" id="{35E93659-5C53-3CFC-1B20-AF8EC8C73B71}"/>
              </a:ext>
            </a:extLst>
          </p:cNvPr>
          <p:cNvSpPr txBox="1"/>
          <p:nvPr/>
        </p:nvSpPr>
        <p:spPr>
          <a:xfrm>
            <a:off x="4082686" y="5673520"/>
            <a:ext cx="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Ingeniería</a:t>
            </a:r>
          </a:p>
        </p:txBody>
      </p:sp>
      <p:sp>
        <p:nvSpPr>
          <p:cNvPr id="228" name="CuadroTexto 227">
            <a:extLst>
              <a:ext uri="{FF2B5EF4-FFF2-40B4-BE49-F238E27FC236}">
                <a16:creationId xmlns:a16="http://schemas.microsoft.com/office/drawing/2014/main" id="{7FD789DC-0342-9DF2-8B54-50D994B1C87A}"/>
              </a:ext>
            </a:extLst>
          </p:cNvPr>
          <p:cNvSpPr txBox="1"/>
          <p:nvPr/>
        </p:nvSpPr>
        <p:spPr>
          <a:xfrm>
            <a:off x="4098420" y="6118869"/>
            <a:ext cx="7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y Educación</a:t>
            </a:r>
          </a:p>
        </p:txBody>
      </p:sp>
      <p:sp>
        <p:nvSpPr>
          <p:cNvPr id="229" name="CuadroTexto 228">
            <a:extLst>
              <a:ext uri="{FF2B5EF4-FFF2-40B4-BE49-F238E27FC236}">
                <a16:creationId xmlns:a16="http://schemas.microsoft.com/office/drawing/2014/main" id="{C977E041-C1E9-A23A-6A0D-78F2DF361533}"/>
              </a:ext>
            </a:extLst>
          </p:cNvPr>
          <p:cNvSpPr txBox="1"/>
          <p:nvPr/>
        </p:nvSpPr>
        <p:spPr>
          <a:xfrm>
            <a:off x="4109098" y="6590173"/>
            <a:ext cx="7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Medio Ambiente y Recursos Naturales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3F8C273B-A207-041F-5D62-C65DD83DEECC}"/>
              </a:ext>
            </a:extLst>
          </p:cNvPr>
          <p:cNvSpPr txBox="1"/>
          <p:nvPr/>
        </p:nvSpPr>
        <p:spPr>
          <a:xfrm>
            <a:off x="4082686" y="7185177"/>
            <a:ext cx="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Tecnológica</a:t>
            </a:r>
          </a:p>
        </p:txBody>
      </p:sp>
      <p:sp>
        <p:nvSpPr>
          <p:cNvPr id="231" name="CuadroTexto 230">
            <a:extLst>
              <a:ext uri="{FF2B5EF4-FFF2-40B4-BE49-F238E27FC236}">
                <a16:creationId xmlns:a16="http://schemas.microsoft.com/office/drawing/2014/main" id="{5D8827D2-E1E4-73B7-D11A-46D4C89230EC}"/>
              </a:ext>
            </a:extLst>
          </p:cNvPr>
          <p:cNvSpPr txBox="1"/>
          <p:nvPr/>
        </p:nvSpPr>
        <p:spPr>
          <a:xfrm>
            <a:off x="4108823" y="7718407"/>
            <a:ext cx="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Artes ASAB</a:t>
            </a:r>
          </a:p>
        </p:txBody>
      </p: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64C4C981-02D3-9D6F-5C38-34FB2E32FDEB}"/>
              </a:ext>
            </a:extLst>
          </p:cNvPr>
          <p:cNvSpPr txBox="1"/>
          <p:nvPr/>
        </p:nvSpPr>
        <p:spPr>
          <a:xfrm>
            <a:off x="4105451" y="8106529"/>
            <a:ext cx="73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Matemáticas y Naturales</a:t>
            </a:r>
          </a:p>
        </p:txBody>
      </p: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15F4F34C-3BFB-8DFE-78CF-ADAA0D38266B}"/>
              </a:ext>
            </a:extLst>
          </p:cNvPr>
          <p:cNvCxnSpPr>
            <a:cxnSpLocks/>
          </p:cNvCxnSpPr>
          <p:nvPr/>
        </p:nvCxnSpPr>
        <p:spPr>
          <a:xfrm flipH="1" flipV="1">
            <a:off x="5771931" y="5776094"/>
            <a:ext cx="381354" cy="4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5B20FE1-C10A-3417-C700-851BE504FC24}"/>
              </a:ext>
            </a:extLst>
          </p:cNvPr>
          <p:cNvCxnSpPr>
            <a:cxnSpLocks/>
          </p:cNvCxnSpPr>
          <p:nvPr/>
        </p:nvCxnSpPr>
        <p:spPr>
          <a:xfrm flipH="1">
            <a:off x="3396422" y="5777084"/>
            <a:ext cx="3204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E0E445D-05BF-A08E-EBBE-B573B1C28BDB}"/>
              </a:ext>
            </a:extLst>
          </p:cNvPr>
          <p:cNvCxnSpPr>
            <a:cxnSpLocks/>
          </p:cNvCxnSpPr>
          <p:nvPr/>
        </p:nvCxnSpPr>
        <p:spPr>
          <a:xfrm flipH="1">
            <a:off x="3392850" y="7809175"/>
            <a:ext cx="32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049A303-6E3A-6591-4183-ED1F583B795A}"/>
              </a:ext>
            </a:extLst>
          </p:cNvPr>
          <p:cNvCxnSpPr>
            <a:cxnSpLocks/>
          </p:cNvCxnSpPr>
          <p:nvPr/>
        </p:nvCxnSpPr>
        <p:spPr>
          <a:xfrm flipH="1">
            <a:off x="3396422" y="7304781"/>
            <a:ext cx="3204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287D957-ED37-3D26-6AF2-4EA618EC818E}"/>
              </a:ext>
            </a:extLst>
          </p:cNvPr>
          <p:cNvCxnSpPr>
            <a:cxnSpLocks/>
          </p:cNvCxnSpPr>
          <p:nvPr/>
        </p:nvCxnSpPr>
        <p:spPr>
          <a:xfrm flipH="1">
            <a:off x="3392850" y="6791746"/>
            <a:ext cx="324001" cy="8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B6453D6-C9AD-80A2-1605-0D545BD85D1E}"/>
              </a:ext>
            </a:extLst>
          </p:cNvPr>
          <p:cNvCxnSpPr>
            <a:cxnSpLocks/>
          </p:cNvCxnSpPr>
          <p:nvPr/>
        </p:nvCxnSpPr>
        <p:spPr>
          <a:xfrm flipH="1">
            <a:off x="3392843" y="6288170"/>
            <a:ext cx="318080" cy="5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B5F8B43-8525-A41C-85AF-49095FFDBA42}"/>
              </a:ext>
            </a:extLst>
          </p:cNvPr>
          <p:cNvCxnSpPr>
            <a:cxnSpLocks/>
          </p:cNvCxnSpPr>
          <p:nvPr/>
        </p:nvCxnSpPr>
        <p:spPr>
          <a:xfrm flipH="1">
            <a:off x="3392850" y="8320826"/>
            <a:ext cx="32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9" name="Conector recto 258">
            <a:extLst>
              <a:ext uri="{FF2B5EF4-FFF2-40B4-BE49-F238E27FC236}">
                <a16:creationId xmlns:a16="http://schemas.microsoft.com/office/drawing/2014/main" id="{A2195A2D-A2AF-7515-A963-7262D819B356}"/>
              </a:ext>
            </a:extLst>
          </p:cNvPr>
          <p:cNvCxnSpPr>
            <a:cxnSpLocks/>
          </p:cNvCxnSpPr>
          <p:nvPr/>
        </p:nvCxnSpPr>
        <p:spPr>
          <a:xfrm>
            <a:off x="3392843" y="5491823"/>
            <a:ext cx="0" cy="33704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5" name="Imagen 284">
            <a:extLst>
              <a:ext uri="{FF2B5EF4-FFF2-40B4-BE49-F238E27FC236}">
                <a16:creationId xmlns:a16="http://schemas.microsoft.com/office/drawing/2014/main" id="{595F0AB0-805E-708D-F12A-428CEF329D2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4" y="7216309"/>
            <a:ext cx="1116099" cy="519708"/>
          </a:xfrm>
          <a:prstGeom prst="rect">
            <a:avLst/>
          </a:prstGeom>
        </p:spPr>
      </p:pic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70FB8A3D-3B83-E863-60AA-15EB2B67DEEB}"/>
              </a:ext>
            </a:extLst>
          </p:cNvPr>
          <p:cNvCxnSpPr>
            <a:cxnSpLocks/>
          </p:cNvCxnSpPr>
          <p:nvPr/>
        </p:nvCxnSpPr>
        <p:spPr>
          <a:xfrm>
            <a:off x="3392850" y="5491819"/>
            <a:ext cx="434773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B177378E-2501-EA72-1660-FDF68DBE5957}"/>
              </a:ext>
            </a:extLst>
          </p:cNvPr>
          <p:cNvSpPr txBox="1"/>
          <p:nvPr/>
        </p:nvSpPr>
        <p:spPr>
          <a:xfrm>
            <a:off x="10578891" y="4835074"/>
            <a:ext cx="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</a:t>
            </a: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2C71FC1-A3E4-74F2-52E8-519D6C4A6B9D}"/>
              </a:ext>
            </a:extLst>
          </p:cNvPr>
          <p:cNvCxnSpPr>
            <a:cxnSpLocks/>
          </p:cNvCxnSpPr>
          <p:nvPr/>
        </p:nvCxnSpPr>
        <p:spPr>
          <a:xfrm>
            <a:off x="5574058" y="4522311"/>
            <a:ext cx="532117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8F0D18E4-AAA9-BF17-93AC-56BE3A961918}"/>
              </a:ext>
            </a:extLst>
          </p:cNvPr>
          <p:cNvCxnSpPr>
            <a:cxnSpLocks/>
          </p:cNvCxnSpPr>
          <p:nvPr/>
        </p:nvCxnSpPr>
        <p:spPr>
          <a:xfrm>
            <a:off x="5574058" y="4518237"/>
            <a:ext cx="0" cy="2396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2D4E0B28-BCD8-0233-83E3-83ED4BF6D109}"/>
              </a:ext>
            </a:extLst>
          </p:cNvPr>
          <p:cNvCxnSpPr>
            <a:cxnSpLocks/>
          </p:cNvCxnSpPr>
          <p:nvPr/>
        </p:nvCxnSpPr>
        <p:spPr>
          <a:xfrm flipH="1">
            <a:off x="10895230" y="4519053"/>
            <a:ext cx="651" cy="2403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08E93FC1-3F42-FB1E-C0F5-1BFD04C88F20}"/>
              </a:ext>
            </a:extLst>
          </p:cNvPr>
          <p:cNvSpPr txBox="1"/>
          <p:nvPr/>
        </p:nvSpPr>
        <p:spPr>
          <a:xfrm>
            <a:off x="10584858" y="5593483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Talento Humano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2119016" y="5581604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Novedades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42392F86-043D-3ABC-8950-077534C9C74C}"/>
              </a:ext>
            </a:extLst>
          </p:cNvPr>
          <p:cNvSpPr txBox="1"/>
          <p:nvPr/>
        </p:nvSpPr>
        <p:spPr>
          <a:xfrm>
            <a:off x="10591943" y="7350079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Infraestructura</a:t>
            </a:r>
          </a:p>
        </p:txBody>
      </p: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E7795ECA-CDE1-3461-BE0F-21327AF2F7CB}"/>
              </a:ext>
            </a:extLst>
          </p:cNvPr>
          <p:cNvCxnSpPr>
            <a:cxnSpLocks/>
          </p:cNvCxnSpPr>
          <p:nvPr/>
        </p:nvCxnSpPr>
        <p:spPr>
          <a:xfrm>
            <a:off x="9707440" y="5298749"/>
            <a:ext cx="33494" cy="29242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13DC34B4-5677-DBA9-455B-8BCAA37887AD}"/>
              </a:ext>
            </a:extLst>
          </p:cNvPr>
          <p:cNvSpPr txBox="1"/>
          <p:nvPr/>
        </p:nvSpPr>
        <p:spPr>
          <a:xfrm>
            <a:off x="3184587" y="180555"/>
            <a:ext cx="929939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DISTRITAL FRANCISCO JOSÉ DE CALDAS</a:t>
            </a:r>
          </a:p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</a:t>
            </a:r>
          </a:p>
          <a:p>
            <a:pPr algn="ctr"/>
            <a:r>
              <a:rPr lang="es-CO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GENERAL</a:t>
            </a:r>
          </a:p>
          <a:p>
            <a:pPr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Art. 20 Estatuto General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3A4F9881-E37F-77D8-EFFE-475696D83DF9}"/>
              </a:ext>
            </a:extLst>
          </p:cNvPr>
          <p:cNvSpPr txBox="1"/>
          <p:nvPr/>
        </p:nvSpPr>
        <p:spPr>
          <a:xfrm>
            <a:off x="3261566" y="9291062"/>
            <a:ext cx="1507845" cy="464453"/>
          </a:xfrm>
          <a:prstGeom prst="rect">
            <a:avLst/>
          </a:prstGeom>
          <a:noFill/>
        </p:spPr>
        <p:txBody>
          <a:bodyPr wrap="square" tIns="18001" rtlCol="0">
            <a:spAutoFit/>
          </a:bodyPr>
          <a:lstStyle/>
          <a:p>
            <a:pPr algn="ctr"/>
            <a:r>
              <a:rPr lang="es-CO" sz="450" b="1" dirty="0"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</a:p>
          <a:p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450" b="1" dirty="0">
                <a:latin typeface="Arial" panose="020B0604020202020204" pitchFamily="34" charset="0"/>
                <a:cs typeface="Arial" panose="020B0604020202020204" pitchFamily="34" charset="0"/>
              </a:rPr>
              <a:t>Línea de Autoridad        </a:t>
            </a:r>
          </a:p>
          <a:p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450" b="1" dirty="0">
                <a:latin typeface="Arial" panose="020B0604020202020204" pitchFamily="34" charset="0"/>
                <a:cs typeface="Arial" panose="020B0604020202020204" pitchFamily="34" charset="0"/>
              </a:rPr>
              <a:t>Línea de Asesoría        </a:t>
            </a:r>
            <a:r>
              <a:rPr lang="es-CO" sz="5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CO" sz="500" dirty="0">
                <a:latin typeface="Arial" panose="020B0604020202020204" pitchFamily="34" charset="0"/>
                <a:cs typeface="Arial" panose="020B0604020202020204" pitchFamily="34" charset="0"/>
              </a:rPr>
              <a:t>-----------------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Imagen 201">
            <a:extLst>
              <a:ext uri="{FF2B5EF4-FFF2-40B4-BE49-F238E27FC236}">
                <a16:creationId xmlns:a16="http://schemas.microsoft.com/office/drawing/2014/main" id="{96FEDE5C-1258-BA0B-CD0D-06B058C9EB9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0932" t="55874" r="40518" b="41679"/>
          <a:stretch/>
        </p:blipFill>
        <p:spPr>
          <a:xfrm>
            <a:off x="4061347" y="9446788"/>
            <a:ext cx="412768" cy="66462"/>
          </a:xfrm>
          <a:prstGeom prst="rect">
            <a:avLst/>
          </a:prstGeom>
        </p:spPr>
      </p:pic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F4436096-379A-43BF-AEE9-837ABE19CFD0}"/>
              </a:ext>
            </a:extLst>
          </p:cNvPr>
          <p:cNvCxnSpPr>
            <a:cxnSpLocks/>
          </p:cNvCxnSpPr>
          <p:nvPr/>
        </p:nvCxnSpPr>
        <p:spPr>
          <a:xfrm flipH="1">
            <a:off x="4836735" y="2512206"/>
            <a:ext cx="2326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C55F0C16-7860-483E-9D1C-D96B3F06F1FB}"/>
              </a:ext>
            </a:extLst>
          </p:cNvPr>
          <p:cNvCxnSpPr>
            <a:cxnSpLocks/>
          </p:cNvCxnSpPr>
          <p:nvPr/>
        </p:nvCxnSpPr>
        <p:spPr>
          <a:xfrm flipH="1">
            <a:off x="4836735" y="3004831"/>
            <a:ext cx="2326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05283896-AA21-4EEE-895B-18DE1F61779D}"/>
              </a:ext>
            </a:extLst>
          </p:cNvPr>
          <p:cNvCxnSpPr>
            <a:cxnSpLocks/>
          </p:cNvCxnSpPr>
          <p:nvPr/>
        </p:nvCxnSpPr>
        <p:spPr>
          <a:xfrm>
            <a:off x="5574058" y="5189779"/>
            <a:ext cx="0" cy="3065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EE64F19F-A7EF-4643-9DE9-CB9D10084AA4}"/>
              </a:ext>
            </a:extLst>
          </p:cNvPr>
          <p:cNvCxnSpPr>
            <a:cxnSpLocks/>
          </p:cNvCxnSpPr>
          <p:nvPr/>
        </p:nvCxnSpPr>
        <p:spPr>
          <a:xfrm flipH="1" flipV="1">
            <a:off x="5781457" y="6807970"/>
            <a:ext cx="381354" cy="4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476B95D0-5E17-4536-90F2-368FEE656CA3}"/>
              </a:ext>
            </a:extLst>
          </p:cNvPr>
          <p:cNvCxnSpPr>
            <a:cxnSpLocks/>
          </p:cNvCxnSpPr>
          <p:nvPr/>
        </p:nvCxnSpPr>
        <p:spPr>
          <a:xfrm flipH="1" flipV="1">
            <a:off x="5781457" y="7290636"/>
            <a:ext cx="381354" cy="4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3C57B3DB-51C3-468E-9820-B937A1109B6D}"/>
              </a:ext>
            </a:extLst>
          </p:cNvPr>
          <p:cNvCxnSpPr>
            <a:cxnSpLocks/>
          </p:cNvCxnSpPr>
          <p:nvPr/>
        </p:nvCxnSpPr>
        <p:spPr>
          <a:xfrm flipH="1" flipV="1">
            <a:off x="5781457" y="7890382"/>
            <a:ext cx="381354" cy="4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693CC682-FA27-4E3D-9259-23EDFCE0AB2E}"/>
              </a:ext>
            </a:extLst>
          </p:cNvPr>
          <p:cNvCxnSpPr>
            <a:cxnSpLocks/>
          </p:cNvCxnSpPr>
          <p:nvPr/>
        </p:nvCxnSpPr>
        <p:spPr>
          <a:xfrm flipH="1" flipV="1">
            <a:off x="5781865" y="8485518"/>
            <a:ext cx="381354" cy="4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B8D1D2E6-2FFE-498B-B517-B15D148FDE83}"/>
              </a:ext>
            </a:extLst>
          </p:cNvPr>
          <p:cNvCxnSpPr>
            <a:cxnSpLocks/>
          </p:cNvCxnSpPr>
          <p:nvPr/>
        </p:nvCxnSpPr>
        <p:spPr>
          <a:xfrm>
            <a:off x="7744714" y="6790299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447D34A0-5E83-4FC2-A0EA-A0AF35F0DBD0}"/>
              </a:ext>
            </a:extLst>
          </p:cNvPr>
          <p:cNvCxnSpPr>
            <a:cxnSpLocks/>
          </p:cNvCxnSpPr>
          <p:nvPr/>
        </p:nvCxnSpPr>
        <p:spPr>
          <a:xfrm>
            <a:off x="7747973" y="7321215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0DFF1124-C590-4597-81BB-99E83B158356}"/>
              </a:ext>
            </a:extLst>
          </p:cNvPr>
          <p:cNvCxnSpPr>
            <a:cxnSpLocks/>
          </p:cNvCxnSpPr>
          <p:nvPr/>
        </p:nvCxnSpPr>
        <p:spPr>
          <a:xfrm>
            <a:off x="7748462" y="7895247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AF633C62-6504-4FF1-BBAA-1FF1E794C497}"/>
              </a:ext>
            </a:extLst>
          </p:cNvPr>
          <p:cNvCxnSpPr>
            <a:cxnSpLocks/>
          </p:cNvCxnSpPr>
          <p:nvPr/>
        </p:nvCxnSpPr>
        <p:spPr>
          <a:xfrm>
            <a:off x="7747973" y="8429422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Conector recto 219">
            <a:extLst>
              <a:ext uri="{FF2B5EF4-FFF2-40B4-BE49-F238E27FC236}">
                <a16:creationId xmlns:a16="http://schemas.microsoft.com/office/drawing/2014/main" id="{1591489E-94DB-4530-97D9-1692D2754515}"/>
              </a:ext>
            </a:extLst>
          </p:cNvPr>
          <p:cNvCxnSpPr>
            <a:cxnSpLocks/>
          </p:cNvCxnSpPr>
          <p:nvPr/>
        </p:nvCxnSpPr>
        <p:spPr>
          <a:xfrm>
            <a:off x="7006302" y="6000385"/>
            <a:ext cx="0" cy="793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718E4B14-11D3-4B7E-B630-E5B5D3A46B5B}"/>
              </a:ext>
            </a:extLst>
          </p:cNvPr>
          <p:cNvCxnSpPr>
            <a:cxnSpLocks/>
          </p:cNvCxnSpPr>
          <p:nvPr/>
        </p:nvCxnSpPr>
        <p:spPr>
          <a:xfrm>
            <a:off x="8560417" y="1486529"/>
            <a:ext cx="0" cy="3231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48642496-C1BF-4AA6-985F-CB91A990C045}"/>
              </a:ext>
            </a:extLst>
          </p:cNvPr>
          <p:cNvCxnSpPr>
            <a:cxnSpLocks/>
          </p:cNvCxnSpPr>
          <p:nvPr/>
        </p:nvCxnSpPr>
        <p:spPr>
          <a:xfrm>
            <a:off x="8560417" y="2224749"/>
            <a:ext cx="0" cy="3231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8983211" y="2018365"/>
            <a:ext cx="22079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2" name="Picture 17">
            <a:extLst>
              <a:ext uri="{FF2B5EF4-FFF2-40B4-BE49-F238E27FC236}">
                <a16:creationId xmlns:a16="http://schemas.microsoft.com/office/drawing/2014/main" id="{ACCBF637-B2C0-400E-92AF-B23041DCE845}"/>
              </a:ext>
            </a:extLst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13059921" y="334391"/>
            <a:ext cx="1995021" cy="761747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04DD6F85-2223-BEA3-50EC-B13594A73BC3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312" y="5517769"/>
            <a:ext cx="1187251" cy="386703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0582429" y="6373080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Financiera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2169365" y="6384052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Contabilidad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2171829" y="5973681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Proyecto Presupuesto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2179850" y="6775822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Tesorería General</a:t>
            </a:r>
          </a:p>
        </p:txBody>
      </p:sp>
      <p:pic>
        <p:nvPicPr>
          <p:cNvPr id="157" name="Imagen 156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29" y="6282218"/>
            <a:ext cx="1187251" cy="389602"/>
          </a:xfrm>
          <a:prstGeom prst="rect">
            <a:avLst/>
          </a:prstGeom>
        </p:spPr>
      </p:pic>
      <p:pic>
        <p:nvPicPr>
          <p:cNvPr id="158" name="Imagen 157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88" y="6299761"/>
            <a:ext cx="1129004" cy="394676"/>
          </a:xfrm>
          <a:prstGeom prst="rect">
            <a:avLst/>
          </a:prstGeom>
        </p:spPr>
      </p:pic>
      <p:pic>
        <p:nvPicPr>
          <p:cNvPr id="159" name="Imagen 158">
            <a:extLst>
              <a:ext uri="{FF2B5EF4-FFF2-40B4-BE49-F238E27FC236}">
                <a16:creationId xmlns:a16="http://schemas.microsoft.com/office/drawing/2014/main" id="{4329FC95-1887-C9C3-4948-7A7E33D17BCB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53" y="6699642"/>
            <a:ext cx="1103593" cy="394676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id="{595F0AB0-805E-708D-F12A-428CEF329D2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24" y="7211103"/>
            <a:ext cx="1187251" cy="519708"/>
          </a:xfrm>
          <a:prstGeom prst="rect">
            <a:avLst/>
          </a:prstGeom>
        </p:spPr>
      </p:pic>
      <p:sp>
        <p:nvSpPr>
          <p:cNvPr id="162" name="CuadroTexto 161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2170328" y="7327788"/>
            <a:ext cx="69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Almacén General e Inventarios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B9F9E9C9-40D7-9989-0A73-7694DB67C778}"/>
              </a:ext>
            </a:extLst>
          </p:cNvPr>
          <p:cNvSpPr txBox="1"/>
          <p:nvPr/>
        </p:nvSpPr>
        <p:spPr>
          <a:xfrm>
            <a:off x="10636733" y="8094339"/>
            <a:ext cx="69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Contratación</a:t>
            </a:r>
          </a:p>
        </p:txBody>
      </p:sp>
      <p:pic>
        <p:nvPicPr>
          <p:cNvPr id="170" name="Imagen 169">
            <a:extLst>
              <a:ext uri="{FF2B5EF4-FFF2-40B4-BE49-F238E27FC236}">
                <a16:creationId xmlns:a16="http://schemas.microsoft.com/office/drawing/2014/main" id="{AFCF1FFF-6E78-4E38-76DE-E110F2983196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07" y="8011208"/>
            <a:ext cx="1239291" cy="419867"/>
          </a:xfrm>
          <a:prstGeom prst="rect">
            <a:avLst/>
          </a:prstGeom>
        </p:spPr>
      </p:pic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BCCE05E3-1109-F6CF-913B-98B1C5D5539B}"/>
              </a:ext>
            </a:extLst>
          </p:cNvPr>
          <p:cNvCxnSpPr>
            <a:cxnSpLocks/>
          </p:cNvCxnSpPr>
          <p:nvPr/>
        </p:nvCxnSpPr>
        <p:spPr>
          <a:xfrm>
            <a:off x="11509576" y="6085578"/>
            <a:ext cx="0" cy="8138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1509259" y="6090183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1513270" y="6896329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1285679" y="5712471"/>
            <a:ext cx="443394" cy="67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1305100" y="7464132"/>
            <a:ext cx="476112" cy="81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6" name="Imagen 185">
            <a:extLst>
              <a:ext uri="{FF2B5EF4-FFF2-40B4-BE49-F238E27FC236}">
                <a16:creationId xmlns:a16="http://schemas.microsoft.com/office/drawing/2014/main" id="{5E9CE376-1782-E126-4760-CDDE11A390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45" y="8578712"/>
            <a:ext cx="1207939" cy="542525"/>
          </a:xfrm>
          <a:prstGeom prst="rect">
            <a:avLst/>
          </a:prstGeom>
        </p:spPr>
      </p:pic>
      <p:sp>
        <p:nvSpPr>
          <p:cNvPr id="187" name="CuadroTexto 186">
            <a:extLst>
              <a:ext uri="{FF2B5EF4-FFF2-40B4-BE49-F238E27FC236}">
                <a16:creationId xmlns:a16="http://schemas.microsoft.com/office/drawing/2014/main" id="{64C4C981-02D3-9D6F-5C38-34FB2E32FDEB}"/>
              </a:ext>
            </a:extLst>
          </p:cNvPr>
          <p:cNvSpPr txBox="1"/>
          <p:nvPr/>
        </p:nvSpPr>
        <p:spPr>
          <a:xfrm>
            <a:off x="4125504" y="8696097"/>
            <a:ext cx="7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de la Salud</a:t>
            </a:r>
          </a:p>
        </p:txBody>
      </p: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B5F8B43-8525-A41C-85AF-49095FFDBA42}"/>
              </a:ext>
            </a:extLst>
          </p:cNvPr>
          <p:cNvCxnSpPr>
            <a:cxnSpLocks/>
          </p:cNvCxnSpPr>
          <p:nvPr/>
        </p:nvCxnSpPr>
        <p:spPr>
          <a:xfrm flipH="1">
            <a:off x="3388841" y="8862269"/>
            <a:ext cx="324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525B8966-9985-DA25-8A09-19E7807E4507}"/>
              </a:ext>
            </a:extLst>
          </p:cNvPr>
          <p:cNvSpPr txBox="1"/>
          <p:nvPr/>
        </p:nvSpPr>
        <p:spPr>
          <a:xfrm>
            <a:off x="8452817" y="6080954"/>
            <a:ext cx="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" b="1" dirty="0">
                <a:latin typeface="Arial" panose="020B0604020202020204" pitchFamily="34" charset="0"/>
                <a:cs typeface="Arial" panose="020B0604020202020204" pitchFamily="34" charset="0"/>
              </a:rPr>
              <a:t>Oficina Registro y Control Académico</a:t>
            </a:r>
          </a:p>
        </p:txBody>
      </p:sp>
      <p:pic>
        <p:nvPicPr>
          <p:cNvPr id="190" name="Imagen 189">
            <a:extLst>
              <a:ext uri="{FF2B5EF4-FFF2-40B4-BE49-F238E27FC236}">
                <a16:creationId xmlns:a16="http://schemas.microsoft.com/office/drawing/2014/main" id="{B25FC961-4024-D2EC-FAB2-3F2AE34F96A1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64" y="5437280"/>
            <a:ext cx="1185727" cy="519708"/>
          </a:xfrm>
          <a:prstGeom prst="rect">
            <a:avLst/>
          </a:prstGeom>
        </p:spPr>
      </p:pic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7731178" y="5705155"/>
            <a:ext cx="2973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704459" y="5293179"/>
            <a:ext cx="1211230" cy="94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738438" y="8213533"/>
            <a:ext cx="443394" cy="67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713986" y="5708347"/>
            <a:ext cx="443394" cy="67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734767" y="6489432"/>
            <a:ext cx="443394" cy="67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9733036" y="7461025"/>
            <a:ext cx="443394" cy="67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05283896-AA21-4EEE-895B-18DE1F61779D}"/>
              </a:ext>
            </a:extLst>
          </p:cNvPr>
          <p:cNvCxnSpPr>
            <a:cxnSpLocks/>
          </p:cNvCxnSpPr>
          <p:nvPr/>
        </p:nvCxnSpPr>
        <p:spPr>
          <a:xfrm>
            <a:off x="10915689" y="5189776"/>
            <a:ext cx="0" cy="1113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5074080" y="3516097"/>
            <a:ext cx="4763" cy="5153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4856295" y="3520826"/>
            <a:ext cx="22079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C9F09672-E6DE-4FF9-B903-906673CD40F4}"/>
              </a:ext>
            </a:extLst>
          </p:cNvPr>
          <p:cNvCxnSpPr>
            <a:cxnSpLocks/>
          </p:cNvCxnSpPr>
          <p:nvPr/>
        </p:nvCxnSpPr>
        <p:spPr>
          <a:xfrm>
            <a:off x="4848890" y="4025816"/>
            <a:ext cx="22079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68F1B38-BB70-A651-FEA4-15B596D9671E}"/>
              </a:ext>
            </a:extLst>
          </p:cNvPr>
          <p:cNvCxnSpPr>
            <a:cxnSpLocks/>
          </p:cNvCxnSpPr>
          <p:nvPr/>
        </p:nvCxnSpPr>
        <p:spPr>
          <a:xfrm>
            <a:off x="5094679" y="3773249"/>
            <a:ext cx="130123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6386457" y="2765434"/>
            <a:ext cx="9459" cy="10235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602F637B-26B3-91FD-51C5-0DD99B53FDFD}"/>
              </a:ext>
            </a:extLst>
          </p:cNvPr>
          <p:cNvCxnSpPr>
            <a:cxnSpLocks/>
          </p:cNvCxnSpPr>
          <p:nvPr/>
        </p:nvCxnSpPr>
        <p:spPr>
          <a:xfrm>
            <a:off x="11284697" y="6490569"/>
            <a:ext cx="521933" cy="76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8" name="Imagen 167">
            <a:extLst>
              <a:ext uri="{FF2B5EF4-FFF2-40B4-BE49-F238E27FC236}">
                <a16:creationId xmlns:a16="http://schemas.microsoft.com/office/drawing/2014/main" id="{06B97A88-D61A-51DA-4B22-9E8D6637DFF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92" y="6554836"/>
            <a:ext cx="1410666" cy="519387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0D89E6A7-84EA-93CB-379B-DA7D2CC1814D}"/>
              </a:ext>
            </a:extLst>
          </p:cNvPr>
          <p:cNvGrpSpPr/>
          <p:nvPr/>
        </p:nvGrpSpPr>
        <p:grpSpPr>
          <a:xfrm>
            <a:off x="9185862" y="3861286"/>
            <a:ext cx="1218075" cy="618127"/>
            <a:chOff x="19500522" y="6083994"/>
            <a:chExt cx="2436043" cy="12362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02A16BC-055F-71D3-3989-142835C84F03}"/>
                </a:ext>
              </a:extLst>
            </p:cNvPr>
            <p:cNvGrpSpPr/>
            <p:nvPr/>
          </p:nvGrpSpPr>
          <p:grpSpPr>
            <a:xfrm>
              <a:off x="19500522" y="6083994"/>
              <a:ext cx="2436043" cy="1236201"/>
              <a:chOff x="19129918" y="7245602"/>
              <a:chExt cx="2446774" cy="1733768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2AC1653E-9040-96F5-D418-F1113E4D2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29918" y="7245602"/>
                <a:ext cx="2370660" cy="1493977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7FCE1A7-CBBE-CA02-2CC4-F3B49CBEBD60}"/>
                  </a:ext>
                </a:extLst>
              </p:cNvPr>
              <p:cNvSpPr txBox="1"/>
              <p:nvPr/>
            </p:nvSpPr>
            <p:spPr>
              <a:xfrm>
                <a:off x="19931940" y="7425478"/>
                <a:ext cx="1644752" cy="155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Programa Relaciones Internacionales e Interinstitucionales</a:t>
                </a:r>
              </a:p>
            </p:txBody>
          </p:sp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26869B8-D622-81D9-BA27-ED8847C4A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79337" t="63754" r="5121" b="31245"/>
            <a:stretch/>
          </p:blipFill>
          <p:spPr>
            <a:xfrm>
              <a:off x="19701935" y="6665577"/>
              <a:ext cx="633756" cy="15227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26DA631-5949-6288-F4EE-1C71A1F69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80896" t="50000" r="6261" b="36499"/>
            <a:stretch/>
          </p:blipFill>
          <p:spPr>
            <a:xfrm>
              <a:off x="19774612" y="6350361"/>
              <a:ext cx="490285" cy="322359"/>
            </a:xfrm>
            <a:prstGeom prst="rect">
              <a:avLst/>
            </a:prstGeom>
          </p:spPr>
        </p:pic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AAB48E4E-9514-6316-A5EA-CB7A37A7EF85}"/>
              </a:ext>
            </a:extLst>
          </p:cNvPr>
          <p:cNvGrpSpPr/>
          <p:nvPr/>
        </p:nvGrpSpPr>
        <p:grpSpPr>
          <a:xfrm>
            <a:off x="8033029" y="5946021"/>
            <a:ext cx="1185727" cy="608560"/>
            <a:chOff x="17153383" y="10253290"/>
            <a:chExt cx="2371349" cy="1217066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19D0BED5-CA09-BBFF-0B81-7C3604CC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3383" y="10253290"/>
              <a:ext cx="2371349" cy="1217066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BCD6BD9-1730-4118-50E8-78DAB2197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82808" t="50764" r="8192" b="37434"/>
            <a:stretch/>
          </p:blipFill>
          <p:spPr>
            <a:xfrm>
              <a:off x="17423607" y="10574606"/>
              <a:ext cx="489379" cy="404544"/>
            </a:xfrm>
            <a:prstGeom prst="rect">
              <a:avLst/>
            </a:prstGeom>
          </p:spPr>
        </p:pic>
        <p:pic>
          <p:nvPicPr>
            <p:cNvPr id="235" name="Imagen 234">
              <a:extLst>
                <a:ext uri="{FF2B5EF4-FFF2-40B4-BE49-F238E27FC236}">
                  <a16:creationId xmlns:a16="http://schemas.microsoft.com/office/drawing/2014/main" id="{90172816-3D2F-C6B8-8A46-27DB09E6D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82808" t="62801" r="8192" b="29532"/>
            <a:stretch/>
          </p:blipFill>
          <p:spPr>
            <a:xfrm>
              <a:off x="17442656" y="10979150"/>
              <a:ext cx="470331" cy="214668"/>
            </a:xfrm>
            <a:prstGeom prst="rect">
              <a:avLst/>
            </a:prstGeom>
          </p:spPr>
        </p:pic>
      </p:grpSp>
      <p:pic>
        <p:nvPicPr>
          <p:cNvPr id="238" name="Imagen 237">
            <a:extLst>
              <a:ext uri="{FF2B5EF4-FFF2-40B4-BE49-F238E27FC236}">
                <a16:creationId xmlns:a16="http://schemas.microsoft.com/office/drawing/2014/main" id="{A8C4C4AD-7AF4-4A3E-A6FA-5937FDD0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9" y="203034"/>
            <a:ext cx="1700315" cy="14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1DA344-0124-079A-80B3-3C2785F7E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6292"/>
              </p:ext>
            </p:extLst>
          </p:nvPr>
        </p:nvGraphicFramePr>
        <p:xfrm>
          <a:off x="0" y="9793405"/>
          <a:ext cx="1135275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28">
                  <a:extLst>
                    <a:ext uri="{9D8B030D-6E8A-4147-A177-3AD203B41FA5}">
                      <a16:colId xmlns:a16="http://schemas.microsoft.com/office/drawing/2014/main" val="1486965028"/>
                    </a:ext>
                  </a:extLst>
                </a:gridCol>
                <a:gridCol w="10067123">
                  <a:extLst>
                    <a:ext uri="{9D8B030D-6E8A-4147-A177-3AD203B41FA5}">
                      <a16:colId xmlns:a16="http://schemas.microsoft.com/office/drawing/2014/main" val="2105342450"/>
                    </a:ext>
                  </a:extLst>
                </a:gridCol>
              </a:tblGrid>
              <a:tr h="179187">
                <a:tc gridSpan="2"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Interpretación y elaboración propia Equipo SIGUD – OAP acorde a lo establecido en los Acuerdos 13 y 15 del 2023  del Consejo Superior Universitario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98856"/>
                  </a:ext>
                </a:extLst>
              </a:tr>
              <a:tr h="179187">
                <a:tc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Versión 1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Generación Organigrama acorde a lo establecido en el Acuerdo 003 de 1997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21493"/>
                  </a:ext>
                </a:extLst>
              </a:tr>
              <a:tr h="179187">
                <a:tc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Versión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Se realiza actualización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98554"/>
                  </a:ext>
                </a:extLst>
              </a:tr>
              <a:tr h="179187">
                <a:tc>
                  <a:txBody>
                    <a:bodyPr/>
                    <a:lstStyle/>
                    <a:p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Versión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dirty="0">
                          <a:solidFill>
                            <a:schemeClr val="tx1"/>
                          </a:solidFill>
                        </a:rPr>
                        <a:t>Se ajusta el Organigrama de acuerdo a lo establecido en los Acuerdos 13 y 15 de 2023.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56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3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</TotalTime>
  <Words>249</Words>
  <Application>Microsoft Office PowerPoint</Application>
  <PresentationFormat>Personalizado</PresentationFormat>
  <Paragraphs>60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Santiago Duran</cp:lastModifiedBy>
  <cp:revision>73</cp:revision>
  <dcterms:created xsi:type="dcterms:W3CDTF">2022-09-29T17:57:45Z</dcterms:created>
  <dcterms:modified xsi:type="dcterms:W3CDTF">2023-11-10T19:25:57Z</dcterms:modified>
</cp:coreProperties>
</file>