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21599525" cy="14400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5" userDrawn="1">
          <p15:clr>
            <a:srgbClr val="A4A3A4"/>
          </p15:clr>
        </p15:guide>
        <p15:guide id="2" pos="68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4" autoAdjust="0"/>
    <p:restoredTop sz="91556" autoAdjust="0"/>
  </p:normalViewPr>
  <p:slideViewPr>
    <p:cSldViewPr snapToGrid="0">
      <p:cViewPr>
        <p:scale>
          <a:sx n="40" d="100"/>
          <a:sy n="40" d="100"/>
        </p:scale>
        <p:origin x="912" y="120"/>
      </p:cViewPr>
      <p:guideLst>
        <p:guide orient="horz" pos="4535"/>
        <p:guide pos="68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2356703"/>
            <a:ext cx="18359596" cy="5013407"/>
          </a:xfrm>
        </p:spPr>
        <p:txBody>
          <a:bodyPr anchor="b"/>
          <a:lstStyle>
            <a:lvl1pPr algn="ctr">
              <a:defRPr sz="1259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7563446"/>
            <a:ext cx="16199644" cy="3476717"/>
          </a:xfrm>
        </p:spPr>
        <p:txBody>
          <a:bodyPr/>
          <a:lstStyle>
            <a:lvl1pPr marL="0" indent="0" algn="ctr">
              <a:buNone/>
              <a:defRPr sz="5040"/>
            </a:lvl1pPr>
            <a:lvl2pPr marL="960029" indent="0" algn="ctr">
              <a:buNone/>
              <a:defRPr sz="4200"/>
            </a:lvl2pPr>
            <a:lvl3pPr marL="1920057" indent="0" algn="ctr">
              <a:buNone/>
              <a:defRPr sz="3780"/>
            </a:lvl3pPr>
            <a:lvl4pPr marL="2880086" indent="0" algn="ctr">
              <a:buNone/>
              <a:defRPr sz="3360"/>
            </a:lvl4pPr>
            <a:lvl5pPr marL="3840114" indent="0" algn="ctr">
              <a:buNone/>
              <a:defRPr sz="3360"/>
            </a:lvl5pPr>
            <a:lvl6pPr marL="4800143" indent="0" algn="ctr">
              <a:buNone/>
              <a:defRPr sz="3360"/>
            </a:lvl6pPr>
            <a:lvl7pPr marL="5760171" indent="0" algn="ctr">
              <a:buNone/>
              <a:defRPr sz="3360"/>
            </a:lvl7pPr>
            <a:lvl8pPr marL="6720200" indent="0" algn="ctr">
              <a:buNone/>
              <a:defRPr sz="3360"/>
            </a:lvl8pPr>
            <a:lvl9pPr marL="7680228" indent="0" algn="ctr">
              <a:buNone/>
              <a:defRPr sz="336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10/11/2023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460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10/11/2023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941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766678"/>
            <a:ext cx="4657398" cy="122035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766678"/>
            <a:ext cx="13702199" cy="1220351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10/11/2023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0133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10/11/2023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6464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3590057"/>
            <a:ext cx="18629590" cy="5990088"/>
          </a:xfrm>
        </p:spPr>
        <p:txBody>
          <a:bodyPr anchor="b"/>
          <a:lstStyle>
            <a:lvl1pPr>
              <a:defRPr sz="1259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9636813"/>
            <a:ext cx="18629590" cy="3150046"/>
          </a:xfrm>
        </p:spPr>
        <p:txBody>
          <a:bodyPr/>
          <a:lstStyle>
            <a:lvl1pPr marL="0" indent="0">
              <a:buNone/>
              <a:defRPr sz="5040">
                <a:solidFill>
                  <a:schemeClr val="tx1"/>
                </a:solidFill>
              </a:defRPr>
            </a:lvl1pPr>
            <a:lvl2pPr marL="960029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2pPr>
            <a:lvl3pPr marL="192005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2880086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4pPr>
            <a:lvl5pPr marL="3840114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5pPr>
            <a:lvl6pPr marL="4800143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6pPr>
            <a:lvl7pPr marL="5760171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7pPr>
            <a:lvl8pPr marL="672020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8pPr>
            <a:lvl9pPr marL="7680228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10/11/2023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671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3833390"/>
            <a:ext cx="9179798" cy="913680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3833390"/>
            <a:ext cx="9179798" cy="913680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10/11/2023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021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766681"/>
            <a:ext cx="18629590" cy="278337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3530053"/>
            <a:ext cx="9137610" cy="1730025"/>
          </a:xfrm>
        </p:spPr>
        <p:txBody>
          <a:bodyPr anchor="b"/>
          <a:lstStyle>
            <a:lvl1pPr marL="0" indent="0">
              <a:buNone/>
              <a:defRPr sz="5040" b="1"/>
            </a:lvl1pPr>
            <a:lvl2pPr marL="960029" indent="0">
              <a:buNone/>
              <a:defRPr sz="4200" b="1"/>
            </a:lvl2pPr>
            <a:lvl3pPr marL="1920057" indent="0">
              <a:buNone/>
              <a:defRPr sz="3780" b="1"/>
            </a:lvl3pPr>
            <a:lvl4pPr marL="2880086" indent="0">
              <a:buNone/>
              <a:defRPr sz="3360" b="1"/>
            </a:lvl4pPr>
            <a:lvl5pPr marL="3840114" indent="0">
              <a:buNone/>
              <a:defRPr sz="3360" b="1"/>
            </a:lvl5pPr>
            <a:lvl6pPr marL="4800143" indent="0">
              <a:buNone/>
              <a:defRPr sz="3360" b="1"/>
            </a:lvl6pPr>
            <a:lvl7pPr marL="5760171" indent="0">
              <a:buNone/>
              <a:defRPr sz="3360" b="1"/>
            </a:lvl7pPr>
            <a:lvl8pPr marL="6720200" indent="0">
              <a:buNone/>
              <a:defRPr sz="3360" b="1"/>
            </a:lvl8pPr>
            <a:lvl9pPr marL="7680228" indent="0">
              <a:buNone/>
              <a:defRPr sz="336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5260078"/>
            <a:ext cx="9137610" cy="77367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3530053"/>
            <a:ext cx="9182611" cy="1730025"/>
          </a:xfrm>
        </p:spPr>
        <p:txBody>
          <a:bodyPr anchor="b"/>
          <a:lstStyle>
            <a:lvl1pPr marL="0" indent="0">
              <a:buNone/>
              <a:defRPr sz="5040" b="1"/>
            </a:lvl1pPr>
            <a:lvl2pPr marL="960029" indent="0">
              <a:buNone/>
              <a:defRPr sz="4200" b="1"/>
            </a:lvl2pPr>
            <a:lvl3pPr marL="1920057" indent="0">
              <a:buNone/>
              <a:defRPr sz="3780" b="1"/>
            </a:lvl3pPr>
            <a:lvl4pPr marL="2880086" indent="0">
              <a:buNone/>
              <a:defRPr sz="3360" b="1"/>
            </a:lvl4pPr>
            <a:lvl5pPr marL="3840114" indent="0">
              <a:buNone/>
              <a:defRPr sz="3360" b="1"/>
            </a:lvl5pPr>
            <a:lvl6pPr marL="4800143" indent="0">
              <a:buNone/>
              <a:defRPr sz="3360" b="1"/>
            </a:lvl6pPr>
            <a:lvl7pPr marL="5760171" indent="0">
              <a:buNone/>
              <a:defRPr sz="3360" b="1"/>
            </a:lvl7pPr>
            <a:lvl8pPr marL="6720200" indent="0">
              <a:buNone/>
              <a:defRPr sz="3360" b="1"/>
            </a:lvl8pPr>
            <a:lvl9pPr marL="7680228" indent="0">
              <a:buNone/>
              <a:defRPr sz="336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5260078"/>
            <a:ext cx="9182611" cy="77367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10/11/2023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4496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10/11/2023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8017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10/11/2023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107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960014"/>
            <a:ext cx="6966409" cy="3360050"/>
          </a:xfrm>
        </p:spPr>
        <p:txBody>
          <a:bodyPr anchor="b"/>
          <a:lstStyle>
            <a:lvl1pPr>
              <a:defRPr sz="671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2073367"/>
            <a:ext cx="10934760" cy="10233485"/>
          </a:xfrm>
        </p:spPr>
        <p:txBody>
          <a:bodyPr/>
          <a:lstStyle>
            <a:lvl1pPr>
              <a:defRPr sz="6719"/>
            </a:lvl1pPr>
            <a:lvl2pPr>
              <a:defRPr sz="5879"/>
            </a:lvl2pPr>
            <a:lvl3pPr>
              <a:defRPr sz="504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4320064"/>
            <a:ext cx="6966409" cy="8003453"/>
          </a:xfrm>
        </p:spPr>
        <p:txBody>
          <a:bodyPr/>
          <a:lstStyle>
            <a:lvl1pPr marL="0" indent="0">
              <a:buNone/>
              <a:defRPr sz="3360"/>
            </a:lvl1pPr>
            <a:lvl2pPr marL="960029" indent="0">
              <a:buNone/>
              <a:defRPr sz="2940"/>
            </a:lvl2pPr>
            <a:lvl3pPr marL="1920057" indent="0">
              <a:buNone/>
              <a:defRPr sz="2520"/>
            </a:lvl3pPr>
            <a:lvl4pPr marL="2880086" indent="0">
              <a:buNone/>
              <a:defRPr sz="2100"/>
            </a:lvl4pPr>
            <a:lvl5pPr marL="3840114" indent="0">
              <a:buNone/>
              <a:defRPr sz="2100"/>
            </a:lvl5pPr>
            <a:lvl6pPr marL="4800143" indent="0">
              <a:buNone/>
              <a:defRPr sz="2100"/>
            </a:lvl6pPr>
            <a:lvl7pPr marL="5760171" indent="0">
              <a:buNone/>
              <a:defRPr sz="2100"/>
            </a:lvl7pPr>
            <a:lvl8pPr marL="6720200" indent="0">
              <a:buNone/>
              <a:defRPr sz="2100"/>
            </a:lvl8pPr>
            <a:lvl9pPr marL="7680228" indent="0">
              <a:buNone/>
              <a:defRPr sz="21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10/11/2023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0473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960014"/>
            <a:ext cx="6966409" cy="3360050"/>
          </a:xfrm>
        </p:spPr>
        <p:txBody>
          <a:bodyPr anchor="b"/>
          <a:lstStyle>
            <a:lvl1pPr>
              <a:defRPr sz="671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2073367"/>
            <a:ext cx="10934760" cy="10233485"/>
          </a:xfrm>
        </p:spPr>
        <p:txBody>
          <a:bodyPr anchor="t"/>
          <a:lstStyle>
            <a:lvl1pPr marL="0" indent="0">
              <a:buNone/>
              <a:defRPr sz="6719"/>
            </a:lvl1pPr>
            <a:lvl2pPr marL="960029" indent="0">
              <a:buNone/>
              <a:defRPr sz="5879"/>
            </a:lvl2pPr>
            <a:lvl3pPr marL="1920057" indent="0">
              <a:buNone/>
              <a:defRPr sz="5040"/>
            </a:lvl3pPr>
            <a:lvl4pPr marL="2880086" indent="0">
              <a:buNone/>
              <a:defRPr sz="4200"/>
            </a:lvl4pPr>
            <a:lvl5pPr marL="3840114" indent="0">
              <a:buNone/>
              <a:defRPr sz="4200"/>
            </a:lvl5pPr>
            <a:lvl6pPr marL="4800143" indent="0">
              <a:buNone/>
              <a:defRPr sz="4200"/>
            </a:lvl6pPr>
            <a:lvl7pPr marL="5760171" indent="0">
              <a:buNone/>
              <a:defRPr sz="4200"/>
            </a:lvl7pPr>
            <a:lvl8pPr marL="6720200" indent="0">
              <a:buNone/>
              <a:defRPr sz="4200"/>
            </a:lvl8pPr>
            <a:lvl9pPr marL="7680228" indent="0">
              <a:buNone/>
              <a:defRPr sz="4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4320064"/>
            <a:ext cx="6966409" cy="8003453"/>
          </a:xfrm>
        </p:spPr>
        <p:txBody>
          <a:bodyPr/>
          <a:lstStyle>
            <a:lvl1pPr marL="0" indent="0">
              <a:buNone/>
              <a:defRPr sz="3360"/>
            </a:lvl1pPr>
            <a:lvl2pPr marL="960029" indent="0">
              <a:buNone/>
              <a:defRPr sz="2940"/>
            </a:lvl2pPr>
            <a:lvl3pPr marL="1920057" indent="0">
              <a:buNone/>
              <a:defRPr sz="2520"/>
            </a:lvl3pPr>
            <a:lvl4pPr marL="2880086" indent="0">
              <a:buNone/>
              <a:defRPr sz="2100"/>
            </a:lvl4pPr>
            <a:lvl5pPr marL="3840114" indent="0">
              <a:buNone/>
              <a:defRPr sz="2100"/>
            </a:lvl5pPr>
            <a:lvl6pPr marL="4800143" indent="0">
              <a:buNone/>
              <a:defRPr sz="2100"/>
            </a:lvl6pPr>
            <a:lvl7pPr marL="5760171" indent="0">
              <a:buNone/>
              <a:defRPr sz="2100"/>
            </a:lvl7pPr>
            <a:lvl8pPr marL="6720200" indent="0">
              <a:buNone/>
              <a:defRPr sz="2100"/>
            </a:lvl8pPr>
            <a:lvl9pPr marL="7680228" indent="0">
              <a:buNone/>
              <a:defRPr sz="21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10/11/2023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1114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766681"/>
            <a:ext cx="18629590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3833390"/>
            <a:ext cx="18629590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13346867"/>
            <a:ext cx="4859893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C5992-2EAE-49EA-B7EE-090248291194}" type="datetimeFigureOut">
              <a:rPr lang="es-CO" smtClean="0"/>
              <a:t>10/11/2023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13346867"/>
            <a:ext cx="7289840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13346867"/>
            <a:ext cx="4859893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5796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920057" rtl="0" eaLnBrk="1" latinLnBrk="0" hangingPunct="1">
        <a:lnSpc>
          <a:spcPct val="90000"/>
        </a:lnSpc>
        <a:spcBef>
          <a:spcPct val="0"/>
        </a:spcBef>
        <a:buNone/>
        <a:defRPr sz="92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14" indent="-480014" algn="l" defTabSz="1920057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587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400071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3360100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4pPr>
      <a:lvl5pPr marL="4320129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5pPr>
      <a:lvl6pPr marL="5280157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6pPr>
      <a:lvl7pPr marL="6240186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7pPr>
      <a:lvl8pPr marL="7200214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8pPr>
      <a:lvl9pPr marL="8160243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1pPr>
      <a:lvl2pPr marL="960029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920057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2880086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4pPr>
      <a:lvl5pPr marL="3840114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5pPr>
      <a:lvl6pPr marL="4800143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6pPr>
      <a:lvl7pPr marL="5760171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7pPr>
      <a:lvl8pPr marL="6720200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8pPr>
      <a:lvl9pPr marL="7680228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Imagen 59">
            <a:extLst>
              <a:ext uri="{FF2B5EF4-FFF2-40B4-BE49-F238E27FC236}">
                <a16:creationId xmlns:a16="http://schemas.microsoft.com/office/drawing/2014/main" id="{77829193-73E6-1E2E-DA77-B989CFA90E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9836" y="5015508"/>
            <a:ext cx="2579276" cy="1039370"/>
          </a:xfrm>
          <a:prstGeom prst="rect">
            <a:avLst/>
          </a:prstGeom>
        </p:spPr>
      </p:pic>
      <p:pic>
        <p:nvPicPr>
          <p:cNvPr id="48" name="Imagen 47">
            <a:extLst>
              <a:ext uri="{FF2B5EF4-FFF2-40B4-BE49-F238E27FC236}">
                <a16:creationId xmlns:a16="http://schemas.microsoft.com/office/drawing/2014/main" id="{CFD65395-3C80-AD67-7C54-0C0F95E1AE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1953" y="3958576"/>
            <a:ext cx="2579276" cy="103937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510B909A-0191-D31D-2DAF-74ED338FC6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4466" y="-7519044"/>
            <a:ext cx="2374397" cy="1039370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9647FB0B-C31B-5484-BC9E-A9F9A431AFEC}"/>
              </a:ext>
            </a:extLst>
          </p:cNvPr>
          <p:cNvSpPr txBox="1"/>
          <p:nvPr/>
        </p:nvSpPr>
        <p:spPr>
          <a:xfrm>
            <a:off x="10365584" y="461479"/>
            <a:ext cx="1387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Consejo Superior Universitario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131DF12C-FE68-7442-56A9-E32AB88510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4467" y="1748777"/>
            <a:ext cx="2374397" cy="1039370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B3D3314D-B2E1-D100-7FD4-531DBFB7AECF}"/>
              </a:ext>
            </a:extLst>
          </p:cNvPr>
          <p:cNvSpPr txBox="1"/>
          <p:nvPr/>
        </p:nvSpPr>
        <p:spPr>
          <a:xfrm>
            <a:off x="10403684" y="2020404"/>
            <a:ext cx="138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Consejo Académico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CE686AC8-B2C2-4757-CBE0-0CA797FA60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0518" y="1748777"/>
            <a:ext cx="2374397" cy="1039370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72F85EA1-B9D3-FAB3-08B1-05ABB06214A0}"/>
              </a:ext>
            </a:extLst>
          </p:cNvPr>
          <p:cNvSpPr txBox="1"/>
          <p:nvPr/>
        </p:nvSpPr>
        <p:spPr>
          <a:xfrm>
            <a:off x="13156408" y="1947380"/>
            <a:ext cx="1387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Consejo Participación</a:t>
            </a:r>
            <a:b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Universitaria</a:t>
            </a:r>
            <a:endParaRPr lang="es-CO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01258554-D7B4-30C6-AB92-3A4526F5B0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9918" y="1748777"/>
            <a:ext cx="2374397" cy="1039370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8A51D01A-3C0F-29B7-B000-172195ABB161}"/>
              </a:ext>
            </a:extLst>
          </p:cNvPr>
          <p:cNvSpPr txBox="1"/>
          <p:nvPr/>
        </p:nvSpPr>
        <p:spPr>
          <a:xfrm>
            <a:off x="16013273" y="1966429"/>
            <a:ext cx="1387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Consejo Gestión Institucional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9D2693E5-6640-3BC3-C4FE-F627862AF4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1460" y="3206101"/>
            <a:ext cx="2374397" cy="1039370"/>
          </a:xfrm>
          <a:prstGeom prst="rect">
            <a:avLst/>
          </a:prstGeom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22E49AD9-BF33-E744-85E0-25CDD0468AD5}"/>
              </a:ext>
            </a:extLst>
          </p:cNvPr>
          <p:cNvSpPr txBox="1"/>
          <p:nvPr/>
        </p:nvSpPr>
        <p:spPr>
          <a:xfrm>
            <a:off x="10407493" y="3530138"/>
            <a:ext cx="1387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Rectoría</a:t>
            </a: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7FDCF936-1C17-1ADB-3378-B6661006AF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5247" y="4987276"/>
            <a:ext cx="2739667" cy="1039370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1205D13E-2933-D977-57A1-DFE5A9061105}"/>
              </a:ext>
            </a:extLst>
          </p:cNvPr>
          <p:cNvSpPr txBox="1"/>
          <p:nvPr/>
        </p:nvSpPr>
        <p:spPr>
          <a:xfrm>
            <a:off x="13041491" y="5291316"/>
            <a:ext cx="138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Secretaría General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F9ED98FD-5274-B6D5-4A32-C0EE7CE6E3AB}"/>
              </a:ext>
            </a:extLst>
          </p:cNvPr>
          <p:cNvSpPr txBox="1"/>
          <p:nvPr/>
        </p:nvSpPr>
        <p:spPr>
          <a:xfrm>
            <a:off x="16018139" y="5143148"/>
            <a:ext cx="1771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Programa Quejas, Reclamos y de Atención al Ciudadano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98D9C4B9-5807-955A-419F-A54D1A5C7E84}"/>
              </a:ext>
            </a:extLst>
          </p:cNvPr>
          <p:cNvSpPr txBox="1"/>
          <p:nvPr/>
        </p:nvSpPr>
        <p:spPr>
          <a:xfrm>
            <a:off x="16115637" y="4279439"/>
            <a:ext cx="1498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Oficina Asesora Jurídica</a:t>
            </a:r>
          </a:p>
        </p:txBody>
      </p:sp>
      <p:pic>
        <p:nvPicPr>
          <p:cNvPr id="40" name="Imagen 39">
            <a:extLst>
              <a:ext uri="{FF2B5EF4-FFF2-40B4-BE49-F238E27FC236}">
                <a16:creationId xmlns:a16="http://schemas.microsoft.com/office/drawing/2014/main" id="{AFCF1FFF-6E78-4E38-76DE-E110F29831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380" y="7491630"/>
            <a:ext cx="2478473" cy="1057482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4329FC95-1887-C9C3-4948-7A7E33D17BC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7609" y="9456805"/>
            <a:ext cx="2374397" cy="1039370"/>
          </a:xfrm>
          <a:prstGeom prst="rect">
            <a:avLst/>
          </a:prstGeom>
        </p:spPr>
      </p:pic>
      <p:pic>
        <p:nvPicPr>
          <p:cNvPr id="46" name="Imagen 45">
            <a:extLst>
              <a:ext uri="{FF2B5EF4-FFF2-40B4-BE49-F238E27FC236}">
                <a16:creationId xmlns:a16="http://schemas.microsoft.com/office/drawing/2014/main" id="{04DD6F85-2223-BEA3-50EC-B13594A73BC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594" y="9437755"/>
            <a:ext cx="2374397" cy="1039370"/>
          </a:xfrm>
          <a:prstGeom prst="rect">
            <a:avLst/>
          </a:prstGeom>
        </p:spPr>
      </p:pic>
      <p:pic>
        <p:nvPicPr>
          <p:cNvPr id="50" name="Imagen 49">
            <a:extLst>
              <a:ext uri="{FF2B5EF4-FFF2-40B4-BE49-F238E27FC236}">
                <a16:creationId xmlns:a16="http://schemas.microsoft.com/office/drawing/2014/main" id="{0C536560-FC74-74F8-D5DA-6EF5B6AEF8C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6020" y="6070092"/>
            <a:ext cx="2579276" cy="1039370"/>
          </a:xfrm>
          <a:prstGeom prst="rect">
            <a:avLst/>
          </a:prstGeom>
        </p:spPr>
      </p:pic>
      <p:pic>
        <p:nvPicPr>
          <p:cNvPr id="62" name="Imagen 61">
            <a:extLst>
              <a:ext uri="{FF2B5EF4-FFF2-40B4-BE49-F238E27FC236}">
                <a16:creationId xmlns:a16="http://schemas.microsoft.com/office/drawing/2014/main" id="{64038E1C-263A-D6BB-B7B7-ED704C8A242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490" y="3636686"/>
            <a:ext cx="2371348" cy="1039370"/>
          </a:xfrm>
          <a:prstGeom prst="rect">
            <a:avLst/>
          </a:prstGeom>
        </p:spPr>
      </p:pic>
      <p:pic>
        <p:nvPicPr>
          <p:cNvPr id="64" name="Imagen 63">
            <a:extLst>
              <a:ext uri="{FF2B5EF4-FFF2-40B4-BE49-F238E27FC236}">
                <a16:creationId xmlns:a16="http://schemas.microsoft.com/office/drawing/2014/main" id="{9EFA4B1D-191D-DC19-4C08-22DA39F6AC8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515" y="2687159"/>
            <a:ext cx="2371348" cy="1039370"/>
          </a:xfrm>
          <a:prstGeom prst="rect">
            <a:avLst/>
          </a:prstGeom>
        </p:spPr>
      </p:pic>
      <p:grpSp>
        <p:nvGrpSpPr>
          <p:cNvPr id="66" name="Grupo 65">
            <a:extLst>
              <a:ext uri="{FF2B5EF4-FFF2-40B4-BE49-F238E27FC236}">
                <a16:creationId xmlns:a16="http://schemas.microsoft.com/office/drawing/2014/main" id="{57A9F736-6941-B8DF-963A-CB66B5519282}"/>
              </a:ext>
            </a:extLst>
          </p:cNvPr>
          <p:cNvGrpSpPr/>
          <p:nvPr/>
        </p:nvGrpSpPr>
        <p:grpSpPr>
          <a:xfrm>
            <a:off x="11846368" y="6068064"/>
            <a:ext cx="2906143" cy="1039370"/>
            <a:chOff x="19129916" y="7458609"/>
            <a:chExt cx="2498567" cy="1039370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4032B069-BF22-B7F5-1683-1FDEECB8A6A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129916" y="7458609"/>
              <a:ext cx="2498567" cy="1039370"/>
            </a:xfrm>
            <a:prstGeom prst="rect">
              <a:avLst/>
            </a:prstGeom>
          </p:spPr>
        </p:pic>
        <p:sp>
          <p:nvSpPr>
            <p:cNvPr id="65" name="CuadroTexto 64">
              <a:extLst>
                <a:ext uri="{FF2B5EF4-FFF2-40B4-BE49-F238E27FC236}">
                  <a16:creationId xmlns:a16="http://schemas.microsoft.com/office/drawing/2014/main" id="{02A13D62-F9E6-69B0-B69E-1997864AC05F}"/>
                </a:ext>
              </a:extLst>
            </p:cNvPr>
            <p:cNvSpPr txBox="1"/>
            <p:nvPr/>
          </p:nvSpPr>
          <p:spPr>
            <a:xfrm>
              <a:off x="20037246" y="7617861"/>
              <a:ext cx="15531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Programa Relaciones Internacionales e Interinstitucionales</a:t>
              </a:r>
            </a:p>
          </p:txBody>
        </p:sp>
      </p:grpSp>
      <p:sp>
        <p:nvSpPr>
          <p:cNvPr id="67" name="CuadroTexto 66">
            <a:extLst>
              <a:ext uri="{FF2B5EF4-FFF2-40B4-BE49-F238E27FC236}">
                <a16:creationId xmlns:a16="http://schemas.microsoft.com/office/drawing/2014/main" id="{13D293B7-8FF4-3F0C-ADEB-A3DADA260F09}"/>
              </a:ext>
            </a:extLst>
          </p:cNvPr>
          <p:cNvSpPr txBox="1"/>
          <p:nvPr/>
        </p:nvSpPr>
        <p:spPr>
          <a:xfrm>
            <a:off x="15978475" y="6284485"/>
            <a:ext cx="1771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Proyecto Actas, Archivo y Microfilmación</a:t>
            </a:r>
          </a:p>
        </p:txBody>
      </p:sp>
      <p:pic>
        <p:nvPicPr>
          <p:cNvPr id="86" name="Imagen 85">
            <a:extLst>
              <a:ext uri="{FF2B5EF4-FFF2-40B4-BE49-F238E27FC236}">
                <a16:creationId xmlns:a16="http://schemas.microsoft.com/office/drawing/2014/main" id="{F4012D11-1C52-7320-B050-E3FD9559015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043" y="5535207"/>
            <a:ext cx="2371348" cy="1039370"/>
          </a:xfrm>
          <a:prstGeom prst="rect">
            <a:avLst/>
          </a:prstGeom>
        </p:spPr>
      </p:pic>
      <p:sp>
        <p:nvSpPr>
          <p:cNvPr id="87" name="CuadroTexto 86">
            <a:extLst>
              <a:ext uri="{FF2B5EF4-FFF2-40B4-BE49-F238E27FC236}">
                <a16:creationId xmlns:a16="http://schemas.microsoft.com/office/drawing/2014/main" id="{E69B83E3-203E-5925-631B-8FB920D07067}"/>
              </a:ext>
            </a:extLst>
          </p:cNvPr>
          <p:cNvSpPr txBox="1"/>
          <p:nvPr/>
        </p:nvSpPr>
        <p:spPr>
          <a:xfrm>
            <a:off x="4519981" y="5775033"/>
            <a:ext cx="1387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Oficina Asesora Tecnologías e Información</a:t>
            </a:r>
          </a:p>
        </p:txBody>
      </p:sp>
      <p:pic>
        <p:nvPicPr>
          <p:cNvPr id="88" name="Imagen 87">
            <a:extLst>
              <a:ext uri="{FF2B5EF4-FFF2-40B4-BE49-F238E27FC236}">
                <a16:creationId xmlns:a16="http://schemas.microsoft.com/office/drawing/2014/main" id="{F749DE52-FFC1-2ADE-0C5C-8F79BEDA10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350" y="4587100"/>
            <a:ext cx="2374397" cy="1039370"/>
          </a:xfrm>
          <a:prstGeom prst="rect">
            <a:avLst/>
          </a:prstGeom>
        </p:spPr>
      </p:pic>
      <p:sp>
        <p:nvSpPr>
          <p:cNvPr id="89" name="CuadroTexto 88">
            <a:extLst>
              <a:ext uri="{FF2B5EF4-FFF2-40B4-BE49-F238E27FC236}">
                <a16:creationId xmlns:a16="http://schemas.microsoft.com/office/drawing/2014/main" id="{EF1C6814-41D0-46AA-FC94-2A9081587FF1}"/>
              </a:ext>
            </a:extLst>
          </p:cNvPr>
          <p:cNvSpPr txBox="1"/>
          <p:nvPr/>
        </p:nvSpPr>
        <p:spPr>
          <a:xfrm>
            <a:off x="4463662" y="3871281"/>
            <a:ext cx="1448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Oficina Control Interno Disciplinario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F07D606D-CFEC-8386-E3B8-A14E0A1CA73F}"/>
              </a:ext>
            </a:extLst>
          </p:cNvPr>
          <p:cNvSpPr txBox="1"/>
          <p:nvPr/>
        </p:nvSpPr>
        <p:spPr>
          <a:xfrm>
            <a:off x="4509194" y="2977490"/>
            <a:ext cx="138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Oficina Control Interno</a:t>
            </a:r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85510D4B-E125-C52C-CAC3-B41D0A5B2CFB}"/>
              </a:ext>
            </a:extLst>
          </p:cNvPr>
          <p:cNvSpPr txBox="1"/>
          <p:nvPr/>
        </p:nvSpPr>
        <p:spPr>
          <a:xfrm>
            <a:off x="4534005" y="4924159"/>
            <a:ext cx="138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Oficina Asesora Planeación</a:t>
            </a:r>
          </a:p>
        </p:txBody>
      </p:sp>
      <p:cxnSp>
        <p:nvCxnSpPr>
          <p:cNvPr id="105" name="Conector recto 104">
            <a:extLst>
              <a:ext uri="{FF2B5EF4-FFF2-40B4-BE49-F238E27FC236}">
                <a16:creationId xmlns:a16="http://schemas.microsoft.com/office/drawing/2014/main" id="{EF0BCB7C-F835-A71C-F1A1-CDABF77AD3B8}"/>
              </a:ext>
            </a:extLst>
          </p:cNvPr>
          <p:cNvCxnSpPr>
            <a:cxnSpLocks/>
          </p:cNvCxnSpPr>
          <p:nvPr/>
        </p:nvCxnSpPr>
        <p:spPr>
          <a:xfrm>
            <a:off x="11924258" y="784641"/>
            <a:ext cx="1818732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9" name="Conector recto 108">
            <a:extLst>
              <a:ext uri="{FF2B5EF4-FFF2-40B4-BE49-F238E27FC236}">
                <a16:creationId xmlns:a16="http://schemas.microsoft.com/office/drawing/2014/main" id="{2756D0F6-B7F8-E2EC-15D4-142A7483B102}"/>
              </a:ext>
            </a:extLst>
          </p:cNvPr>
          <p:cNvCxnSpPr>
            <a:cxnSpLocks/>
          </p:cNvCxnSpPr>
          <p:nvPr/>
        </p:nvCxnSpPr>
        <p:spPr>
          <a:xfrm flipH="1" flipV="1">
            <a:off x="13742991" y="775119"/>
            <a:ext cx="9525" cy="106890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8" name="Conector recto 117">
            <a:extLst>
              <a:ext uri="{FF2B5EF4-FFF2-40B4-BE49-F238E27FC236}">
                <a16:creationId xmlns:a16="http://schemas.microsoft.com/office/drawing/2014/main" id="{9693D558-378C-4DB4-4DF1-B5CB48A64C7B}"/>
              </a:ext>
            </a:extLst>
          </p:cNvPr>
          <p:cNvCxnSpPr>
            <a:cxnSpLocks/>
          </p:cNvCxnSpPr>
          <p:nvPr/>
        </p:nvCxnSpPr>
        <p:spPr>
          <a:xfrm flipV="1">
            <a:off x="16610012" y="765595"/>
            <a:ext cx="0" cy="106890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1" name="Conector recto 120">
            <a:extLst>
              <a:ext uri="{FF2B5EF4-FFF2-40B4-BE49-F238E27FC236}">
                <a16:creationId xmlns:a16="http://schemas.microsoft.com/office/drawing/2014/main" id="{C2907CCF-5C3F-F7A6-5224-DF4F70DF2A47}"/>
              </a:ext>
            </a:extLst>
          </p:cNvPr>
          <p:cNvCxnSpPr>
            <a:cxnSpLocks/>
          </p:cNvCxnSpPr>
          <p:nvPr/>
        </p:nvCxnSpPr>
        <p:spPr>
          <a:xfrm>
            <a:off x="13752513" y="787895"/>
            <a:ext cx="285750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3" name="Conector recto 122">
            <a:extLst>
              <a:ext uri="{FF2B5EF4-FFF2-40B4-BE49-F238E27FC236}">
                <a16:creationId xmlns:a16="http://schemas.microsoft.com/office/drawing/2014/main" id="{3AC0231B-6250-5412-86EC-AFB77191F974}"/>
              </a:ext>
            </a:extLst>
          </p:cNvPr>
          <p:cNvCxnSpPr>
            <a:cxnSpLocks/>
          </p:cNvCxnSpPr>
          <p:nvPr/>
        </p:nvCxnSpPr>
        <p:spPr>
          <a:xfrm flipH="1" flipV="1">
            <a:off x="13742991" y="2692895"/>
            <a:ext cx="9525" cy="103289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6" name="Conector recto 125">
            <a:extLst>
              <a:ext uri="{FF2B5EF4-FFF2-40B4-BE49-F238E27FC236}">
                <a16:creationId xmlns:a16="http://schemas.microsoft.com/office/drawing/2014/main" id="{D3F96EE4-3D4E-2267-4071-CCD7A0C35ADA}"/>
              </a:ext>
            </a:extLst>
          </p:cNvPr>
          <p:cNvCxnSpPr>
            <a:cxnSpLocks/>
          </p:cNvCxnSpPr>
          <p:nvPr/>
        </p:nvCxnSpPr>
        <p:spPr>
          <a:xfrm flipV="1">
            <a:off x="16610012" y="2692895"/>
            <a:ext cx="0" cy="103289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0" name="Conector recto 129">
            <a:extLst>
              <a:ext uri="{FF2B5EF4-FFF2-40B4-BE49-F238E27FC236}">
                <a16:creationId xmlns:a16="http://schemas.microsoft.com/office/drawing/2014/main" id="{F68F1B38-BB70-A651-FEA4-15B596D9671E}"/>
              </a:ext>
            </a:extLst>
          </p:cNvPr>
          <p:cNvCxnSpPr>
            <a:cxnSpLocks/>
          </p:cNvCxnSpPr>
          <p:nvPr/>
        </p:nvCxnSpPr>
        <p:spPr>
          <a:xfrm>
            <a:off x="11917278" y="3725785"/>
            <a:ext cx="4692736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5" name="Conector recto 134">
            <a:extLst>
              <a:ext uri="{FF2B5EF4-FFF2-40B4-BE49-F238E27FC236}">
                <a16:creationId xmlns:a16="http://schemas.microsoft.com/office/drawing/2014/main" id="{AFA45ED5-D68F-9479-E542-8A5BB375E458}"/>
              </a:ext>
            </a:extLst>
          </p:cNvPr>
          <p:cNvCxnSpPr>
            <a:cxnSpLocks/>
          </p:cNvCxnSpPr>
          <p:nvPr/>
        </p:nvCxnSpPr>
        <p:spPr>
          <a:xfrm>
            <a:off x="13828715" y="4478261"/>
            <a:ext cx="1412081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7" name="Conector recto 136">
            <a:extLst>
              <a:ext uri="{FF2B5EF4-FFF2-40B4-BE49-F238E27FC236}">
                <a16:creationId xmlns:a16="http://schemas.microsoft.com/office/drawing/2014/main" id="{CC44EEDF-7E7D-53F2-BFEB-03E322ECD02D}"/>
              </a:ext>
            </a:extLst>
          </p:cNvPr>
          <p:cNvCxnSpPr>
            <a:cxnSpLocks/>
          </p:cNvCxnSpPr>
          <p:nvPr/>
        </p:nvCxnSpPr>
        <p:spPr>
          <a:xfrm flipV="1">
            <a:off x="13828712" y="4478261"/>
            <a:ext cx="0" cy="62331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1" name="Conector recto 140">
            <a:extLst>
              <a:ext uri="{FF2B5EF4-FFF2-40B4-BE49-F238E27FC236}">
                <a16:creationId xmlns:a16="http://schemas.microsoft.com/office/drawing/2014/main" id="{3A51A8C0-892C-17A8-9CA6-7F892226880E}"/>
              </a:ext>
            </a:extLst>
          </p:cNvPr>
          <p:cNvCxnSpPr>
            <a:cxnSpLocks/>
          </p:cNvCxnSpPr>
          <p:nvPr/>
        </p:nvCxnSpPr>
        <p:spPr>
          <a:xfrm>
            <a:off x="11053930" y="4150223"/>
            <a:ext cx="3008" cy="346374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4" name="Conector recto 143">
            <a:extLst>
              <a:ext uri="{FF2B5EF4-FFF2-40B4-BE49-F238E27FC236}">
                <a16:creationId xmlns:a16="http://schemas.microsoft.com/office/drawing/2014/main" id="{F44FD76F-4648-85FE-BDFF-41325BD7B7CF}"/>
              </a:ext>
            </a:extLst>
          </p:cNvPr>
          <p:cNvCxnSpPr>
            <a:cxnSpLocks/>
          </p:cNvCxnSpPr>
          <p:nvPr/>
        </p:nvCxnSpPr>
        <p:spPr>
          <a:xfrm flipH="1" flipV="1">
            <a:off x="14942206" y="5536895"/>
            <a:ext cx="317643" cy="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Conector recto 146">
            <a:extLst>
              <a:ext uri="{FF2B5EF4-FFF2-40B4-BE49-F238E27FC236}">
                <a16:creationId xmlns:a16="http://schemas.microsoft.com/office/drawing/2014/main" id="{984E0D7D-0176-A28F-C050-9851D14C9695}"/>
              </a:ext>
            </a:extLst>
          </p:cNvPr>
          <p:cNvCxnSpPr>
            <a:cxnSpLocks/>
          </p:cNvCxnSpPr>
          <p:nvPr/>
        </p:nvCxnSpPr>
        <p:spPr>
          <a:xfrm flipH="1">
            <a:off x="14932680" y="6589777"/>
            <a:ext cx="27001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Conector recto 149">
            <a:extLst>
              <a:ext uri="{FF2B5EF4-FFF2-40B4-BE49-F238E27FC236}">
                <a16:creationId xmlns:a16="http://schemas.microsoft.com/office/drawing/2014/main" id="{0F12C2E9-A797-1AB0-7248-D5F1C2395684}"/>
              </a:ext>
            </a:extLst>
          </p:cNvPr>
          <p:cNvCxnSpPr>
            <a:cxnSpLocks/>
          </p:cNvCxnSpPr>
          <p:nvPr/>
        </p:nvCxnSpPr>
        <p:spPr>
          <a:xfrm>
            <a:off x="14942201" y="5536893"/>
            <a:ext cx="0" cy="105085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6" name="Conector recto 155">
            <a:extLst>
              <a:ext uri="{FF2B5EF4-FFF2-40B4-BE49-F238E27FC236}">
                <a16:creationId xmlns:a16="http://schemas.microsoft.com/office/drawing/2014/main" id="{C5006B7E-1FEB-AA8C-197A-5F55D8356FD2}"/>
              </a:ext>
            </a:extLst>
          </p:cNvPr>
          <p:cNvCxnSpPr>
            <a:cxnSpLocks/>
          </p:cNvCxnSpPr>
          <p:nvPr/>
        </p:nvCxnSpPr>
        <p:spPr>
          <a:xfrm flipH="1">
            <a:off x="11067582" y="5506959"/>
            <a:ext cx="91427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6" name="Conector recto 235">
            <a:extLst>
              <a:ext uri="{FF2B5EF4-FFF2-40B4-BE49-F238E27FC236}">
                <a16:creationId xmlns:a16="http://schemas.microsoft.com/office/drawing/2014/main" id="{BEECFCFF-A05F-3A61-50E5-A87523D49F4E}"/>
              </a:ext>
            </a:extLst>
          </p:cNvPr>
          <p:cNvCxnSpPr>
            <a:cxnSpLocks/>
          </p:cNvCxnSpPr>
          <p:nvPr/>
        </p:nvCxnSpPr>
        <p:spPr>
          <a:xfrm flipH="1">
            <a:off x="11053933" y="6587750"/>
            <a:ext cx="89192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1" name="Conector recto 240">
            <a:extLst>
              <a:ext uri="{FF2B5EF4-FFF2-40B4-BE49-F238E27FC236}">
                <a16:creationId xmlns:a16="http://schemas.microsoft.com/office/drawing/2014/main" id="{1A7961D8-16A7-3A36-7B9B-9BA496BAD13E}"/>
              </a:ext>
            </a:extLst>
          </p:cNvPr>
          <p:cNvCxnSpPr>
            <a:cxnSpLocks/>
          </p:cNvCxnSpPr>
          <p:nvPr/>
        </p:nvCxnSpPr>
        <p:spPr>
          <a:xfrm>
            <a:off x="6475130" y="3171532"/>
            <a:ext cx="0" cy="10064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85" name="Imagen 284">
            <a:extLst>
              <a:ext uri="{FF2B5EF4-FFF2-40B4-BE49-F238E27FC236}">
                <a16:creationId xmlns:a16="http://schemas.microsoft.com/office/drawing/2014/main" id="{595F0AB0-805E-708D-F12A-428CEF329D2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6601" y="9355728"/>
            <a:ext cx="2374397" cy="1039370"/>
          </a:xfrm>
          <a:prstGeom prst="rect">
            <a:avLst/>
          </a:prstGeom>
        </p:spPr>
      </p:pic>
      <p:sp>
        <p:nvSpPr>
          <p:cNvPr id="124" name="CuadroTexto 123">
            <a:extLst>
              <a:ext uri="{FF2B5EF4-FFF2-40B4-BE49-F238E27FC236}">
                <a16:creationId xmlns:a16="http://schemas.microsoft.com/office/drawing/2014/main" id="{B177378E-2501-EA72-1660-FDF68DBE5957}"/>
              </a:ext>
            </a:extLst>
          </p:cNvPr>
          <p:cNvSpPr txBox="1"/>
          <p:nvPr/>
        </p:nvSpPr>
        <p:spPr>
          <a:xfrm>
            <a:off x="10457062" y="7772202"/>
            <a:ext cx="1469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Vicerrectoría Administrativa</a:t>
            </a:r>
          </a:p>
        </p:txBody>
      </p:sp>
      <p:cxnSp>
        <p:nvCxnSpPr>
          <p:cNvPr id="125" name="Conector recto 124">
            <a:extLst>
              <a:ext uri="{FF2B5EF4-FFF2-40B4-BE49-F238E27FC236}">
                <a16:creationId xmlns:a16="http://schemas.microsoft.com/office/drawing/2014/main" id="{B2C71FC1-A3E4-74F2-52E8-519D6C4A6B9D}"/>
              </a:ext>
            </a:extLst>
          </p:cNvPr>
          <p:cNvCxnSpPr>
            <a:cxnSpLocks/>
          </p:cNvCxnSpPr>
          <p:nvPr/>
        </p:nvCxnSpPr>
        <p:spPr>
          <a:xfrm flipV="1">
            <a:off x="5249641" y="8914527"/>
            <a:ext cx="12243702" cy="113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8" name="Conector recto 127">
            <a:extLst>
              <a:ext uri="{FF2B5EF4-FFF2-40B4-BE49-F238E27FC236}">
                <a16:creationId xmlns:a16="http://schemas.microsoft.com/office/drawing/2014/main" id="{8F0D18E4-AAA9-BF17-93AC-56BE3A961918}"/>
              </a:ext>
            </a:extLst>
          </p:cNvPr>
          <p:cNvCxnSpPr>
            <a:cxnSpLocks/>
          </p:cNvCxnSpPr>
          <p:nvPr/>
        </p:nvCxnSpPr>
        <p:spPr>
          <a:xfrm>
            <a:off x="5249639" y="8925900"/>
            <a:ext cx="0" cy="62615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5" name="Conector recto 154">
            <a:extLst>
              <a:ext uri="{FF2B5EF4-FFF2-40B4-BE49-F238E27FC236}">
                <a16:creationId xmlns:a16="http://schemas.microsoft.com/office/drawing/2014/main" id="{5A66F7C8-2562-1DB7-6435-9C1887E7F90F}"/>
              </a:ext>
            </a:extLst>
          </p:cNvPr>
          <p:cNvCxnSpPr>
            <a:cxnSpLocks/>
          </p:cNvCxnSpPr>
          <p:nvPr/>
        </p:nvCxnSpPr>
        <p:spPr>
          <a:xfrm>
            <a:off x="10400554" y="8925900"/>
            <a:ext cx="0" cy="64621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" name="CuadroTexto 162">
            <a:extLst>
              <a:ext uri="{FF2B5EF4-FFF2-40B4-BE49-F238E27FC236}">
                <a16:creationId xmlns:a16="http://schemas.microsoft.com/office/drawing/2014/main" id="{08E93FC1-3F42-FB1E-C0F5-1BFD04C88F20}"/>
              </a:ext>
            </a:extLst>
          </p:cNvPr>
          <p:cNvSpPr txBox="1"/>
          <p:nvPr/>
        </p:nvSpPr>
        <p:spPr>
          <a:xfrm>
            <a:off x="4664887" y="9722881"/>
            <a:ext cx="138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Oficina Talento Humano</a:t>
            </a:r>
          </a:p>
        </p:txBody>
      </p:sp>
      <p:sp>
        <p:nvSpPr>
          <p:cNvPr id="164" name="CuadroTexto 163">
            <a:extLst>
              <a:ext uri="{FF2B5EF4-FFF2-40B4-BE49-F238E27FC236}">
                <a16:creationId xmlns:a16="http://schemas.microsoft.com/office/drawing/2014/main" id="{B9F9E9C9-40D7-9989-0A73-7694DB67C778}"/>
              </a:ext>
            </a:extLst>
          </p:cNvPr>
          <p:cNvSpPr txBox="1"/>
          <p:nvPr/>
        </p:nvSpPr>
        <p:spPr>
          <a:xfrm>
            <a:off x="9818316" y="9692335"/>
            <a:ext cx="138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Oficina Financiera</a:t>
            </a:r>
          </a:p>
        </p:txBody>
      </p:sp>
      <p:sp>
        <p:nvSpPr>
          <p:cNvPr id="165" name="CuadroTexto 164">
            <a:extLst>
              <a:ext uri="{FF2B5EF4-FFF2-40B4-BE49-F238E27FC236}">
                <a16:creationId xmlns:a16="http://schemas.microsoft.com/office/drawing/2014/main" id="{42392F86-043D-3ABC-8950-077534C9C74C}"/>
              </a:ext>
            </a:extLst>
          </p:cNvPr>
          <p:cNvSpPr txBox="1"/>
          <p:nvPr/>
        </p:nvSpPr>
        <p:spPr>
          <a:xfrm>
            <a:off x="14371031" y="9629273"/>
            <a:ext cx="138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Oficina Infraestructura</a:t>
            </a:r>
          </a:p>
        </p:txBody>
      </p:sp>
      <p:cxnSp>
        <p:nvCxnSpPr>
          <p:cNvPr id="169" name="Conector recto 168">
            <a:extLst>
              <a:ext uri="{FF2B5EF4-FFF2-40B4-BE49-F238E27FC236}">
                <a16:creationId xmlns:a16="http://schemas.microsoft.com/office/drawing/2014/main" id="{BCCE05E3-1109-F6CF-913B-98B1C5D5539B}"/>
              </a:ext>
            </a:extLst>
          </p:cNvPr>
          <p:cNvCxnSpPr>
            <a:cxnSpLocks/>
          </p:cNvCxnSpPr>
          <p:nvPr/>
        </p:nvCxnSpPr>
        <p:spPr>
          <a:xfrm>
            <a:off x="14938935" y="8914525"/>
            <a:ext cx="0" cy="54598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0" name="CuadroTexto 179">
            <a:extLst>
              <a:ext uri="{FF2B5EF4-FFF2-40B4-BE49-F238E27FC236}">
                <a16:creationId xmlns:a16="http://schemas.microsoft.com/office/drawing/2014/main" id="{13DC34B4-5677-DBA9-455B-8BCAA37887AD}"/>
              </a:ext>
            </a:extLst>
          </p:cNvPr>
          <p:cNvSpPr txBox="1"/>
          <p:nvPr/>
        </p:nvSpPr>
        <p:spPr>
          <a:xfrm>
            <a:off x="5039894" y="394458"/>
            <a:ext cx="461009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UNIVERSIDAD DISTRITAL FRANCISCO JOSÉ DE CALDAS</a:t>
            </a:r>
          </a:p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Oficina Asesora de Planeación</a:t>
            </a:r>
          </a:p>
          <a:p>
            <a:pPr algn="ctr"/>
            <a:r>
              <a:rPr lang="es-CO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ORGANIGRAMA ADMINISTRATIVO</a:t>
            </a:r>
          </a:p>
          <a:p>
            <a:pPr algn="ctr"/>
            <a:r>
              <a:rPr lang="es-CO" sz="900" b="1" dirty="0">
                <a:latin typeface="Arial" panose="020B0604020202020204" pitchFamily="34" charset="0"/>
                <a:cs typeface="Arial" panose="020B0604020202020204" pitchFamily="34" charset="0"/>
              </a:rPr>
              <a:t>Artículo 20 Estatuto General</a:t>
            </a:r>
          </a:p>
        </p:txBody>
      </p:sp>
      <p:sp>
        <p:nvSpPr>
          <p:cNvPr id="198" name="CuadroTexto 197">
            <a:extLst>
              <a:ext uri="{FF2B5EF4-FFF2-40B4-BE49-F238E27FC236}">
                <a16:creationId xmlns:a16="http://schemas.microsoft.com/office/drawing/2014/main" id="{3A4F9881-E37F-77D8-EFFE-475696D83DF9}"/>
              </a:ext>
            </a:extLst>
          </p:cNvPr>
          <p:cNvSpPr txBox="1"/>
          <p:nvPr/>
        </p:nvSpPr>
        <p:spPr>
          <a:xfrm>
            <a:off x="3696982" y="13425203"/>
            <a:ext cx="3015558" cy="882738"/>
          </a:xfrm>
          <a:prstGeom prst="rect">
            <a:avLst/>
          </a:prstGeom>
          <a:noFill/>
        </p:spPr>
        <p:txBody>
          <a:bodyPr wrap="square" tIns="36001" rtlCol="0">
            <a:spAutoFit/>
          </a:bodyPr>
          <a:lstStyle/>
          <a:p>
            <a:pPr algn="ctr"/>
            <a:r>
              <a:rPr lang="es-CO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CONVENCIONES</a:t>
            </a:r>
          </a:p>
          <a:p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900" b="1" dirty="0">
                <a:latin typeface="Arial" panose="020B0604020202020204" pitchFamily="34" charset="0"/>
                <a:cs typeface="Arial" panose="020B0604020202020204" pitchFamily="34" charset="0"/>
              </a:rPr>
              <a:t>Línea de Autoridad</a:t>
            </a:r>
          </a:p>
          <a:p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900" b="1" dirty="0">
                <a:latin typeface="Arial" panose="020B0604020202020204" pitchFamily="34" charset="0"/>
                <a:cs typeface="Arial" panose="020B0604020202020204" pitchFamily="34" charset="0"/>
              </a:rPr>
              <a:t>Línea de  Asesoría             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------------------</a:t>
            </a:r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2" name="Imagen 201">
            <a:extLst>
              <a:ext uri="{FF2B5EF4-FFF2-40B4-BE49-F238E27FC236}">
                <a16:creationId xmlns:a16="http://schemas.microsoft.com/office/drawing/2014/main" id="{96FEDE5C-1258-BA0B-CD0D-06B058C9EB98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l="50932" t="55874" r="40518" b="41679"/>
          <a:stretch/>
        </p:blipFill>
        <p:spPr>
          <a:xfrm>
            <a:off x="5153617" y="13826385"/>
            <a:ext cx="869044" cy="139929"/>
          </a:xfrm>
          <a:prstGeom prst="rect">
            <a:avLst/>
          </a:prstGeom>
        </p:spPr>
      </p:pic>
      <p:pic>
        <p:nvPicPr>
          <p:cNvPr id="240" name="Imagen 239">
            <a:extLst>
              <a:ext uri="{FF2B5EF4-FFF2-40B4-BE49-F238E27FC236}">
                <a16:creationId xmlns:a16="http://schemas.microsoft.com/office/drawing/2014/main" id="{2D8BBB8B-8CAC-8AD9-FF00-FEE786975D2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339" y="11317356"/>
            <a:ext cx="2374397" cy="1039370"/>
          </a:xfrm>
          <a:prstGeom prst="rect">
            <a:avLst/>
          </a:prstGeom>
        </p:spPr>
      </p:pic>
      <p:sp>
        <p:nvSpPr>
          <p:cNvPr id="243" name="CuadroTexto 242">
            <a:extLst>
              <a:ext uri="{FF2B5EF4-FFF2-40B4-BE49-F238E27FC236}">
                <a16:creationId xmlns:a16="http://schemas.microsoft.com/office/drawing/2014/main" id="{2ECE4C83-D686-5482-0864-A46ADF78A8E0}"/>
              </a:ext>
            </a:extLst>
          </p:cNvPr>
          <p:cNvSpPr txBox="1"/>
          <p:nvPr/>
        </p:nvSpPr>
        <p:spPr>
          <a:xfrm>
            <a:off x="4562384" y="11629492"/>
            <a:ext cx="138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Proyecto Novedades</a:t>
            </a:r>
          </a:p>
        </p:txBody>
      </p:sp>
      <p:cxnSp>
        <p:nvCxnSpPr>
          <p:cNvPr id="244" name="Conector recto 243">
            <a:extLst>
              <a:ext uri="{FF2B5EF4-FFF2-40B4-BE49-F238E27FC236}">
                <a16:creationId xmlns:a16="http://schemas.microsoft.com/office/drawing/2014/main" id="{54F575AD-559E-F133-2BBF-2A3B080AC69A}"/>
              </a:ext>
            </a:extLst>
          </p:cNvPr>
          <p:cNvCxnSpPr>
            <a:cxnSpLocks/>
          </p:cNvCxnSpPr>
          <p:nvPr/>
        </p:nvCxnSpPr>
        <p:spPr>
          <a:xfrm>
            <a:off x="5249639" y="10381875"/>
            <a:ext cx="0" cy="103937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51" name="Imagen 250">
            <a:extLst>
              <a:ext uri="{FF2B5EF4-FFF2-40B4-BE49-F238E27FC236}">
                <a16:creationId xmlns:a16="http://schemas.microsoft.com/office/drawing/2014/main" id="{0ECE5431-09AA-8B14-B934-AF0B91CE3D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5580" y="11302842"/>
            <a:ext cx="2374397" cy="1039370"/>
          </a:xfrm>
          <a:prstGeom prst="rect">
            <a:avLst/>
          </a:prstGeom>
        </p:spPr>
      </p:pic>
      <p:sp>
        <p:nvSpPr>
          <p:cNvPr id="252" name="CuadroTexto 251">
            <a:extLst>
              <a:ext uri="{FF2B5EF4-FFF2-40B4-BE49-F238E27FC236}">
                <a16:creationId xmlns:a16="http://schemas.microsoft.com/office/drawing/2014/main" id="{2A6AC98A-5D68-FECC-BE1E-815FE22642DC}"/>
              </a:ext>
            </a:extLst>
          </p:cNvPr>
          <p:cNvSpPr txBox="1"/>
          <p:nvPr/>
        </p:nvSpPr>
        <p:spPr>
          <a:xfrm>
            <a:off x="11922363" y="11614575"/>
            <a:ext cx="138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Tesorería General</a:t>
            </a:r>
          </a:p>
        </p:txBody>
      </p:sp>
      <p:pic>
        <p:nvPicPr>
          <p:cNvPr id="254" name="Imagen 253">
            <a:extLst>
              <a:ext uri="{FF2B5EF4-FFF2-40B4-BE49-F238E27FC236}">
                <a16:creationId xmlns:a16="http://schemas.microsoft.com/office/drawing/2014/main" id="{37194B57-F561-C174-8DEE-B8B0356DD8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7426" y="11301934"/>
            <a:ext cx="2374397" cy="1039370"/>
          </a:xfrm>
          <a:prstGeom prst="rect">
            <a:avLst/>
          </a:prstGeom>
        </p:spPr>
      </p:pic>
      <p:sp>
        <p:nvSpPr>
          <p:cNvPr id="255" name="CuadroTexto 254">
            <a:extLst>
              <a:ext uri="{FF2B5EF4-FFF2-40B4-BE49-F238E27FC236}">
                <a16:creationId xmlns:a16="http://schemas.microsoft.com/office/drawing/2014/main" id="{36B47B84-84A2-AAD8-84C0-F880409EA396}"/>
              </a:ext>
            </a:extLst>
          </p:cNvPr>
          <p:cNvSpPr txBox="1"/>
          <p:nvPr/>
        </p:nvSpPr>
        <p:spPr>
          <a:xfrm>
            <a:off x="9604149" y="11600967"/>
            <a:ext cx="138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Proyecto Contabilidad</a:t>
            </a:r>
          </a:p>
        </p:txBody>
      </p:sp>
      <p:pic>
        <p:nvPicPr>
          <p:cNvPr id="38" name="Imagen 37">
            <a:extLst>
              <a:ext uri="{FF2B5EF4-FFF2-40B4-BE49-F238E27FC236}">
                <a16:creationId xmlns:a16="http://schemas.microsoft.com/office/drawing/2014/main" id="{647343C5-8C5A-EC1F-4ADE-F62DAAA5247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295" y="11295130"/>
            <a:ext cx="2374397" cy="1039370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625ED100-7810-EDBC-00AB-33A410176602}"/>
              </a:ext>
            </a:extLst>
          </p:cNvPr>
          <p:cNvSpPr txBox="1"/>
          <p:nvPr/>
        </p:nvSpPr>
        <p:spPr>
          <a:xfrm>
            <a:off x="7205702" y="11616387"/>
            <a:ext cx="138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Proyecto Presupuesto</a:t>
            </a:r>
          </a:p>
        </p:txBody>
      </p: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89F99D01-DEFE-268A-D85B-A46A66337D54}"/>
              </a:ext>
            </a:extLst>
          </p:cNvPr>
          <p:cNvCxnSpPr>
            <a:cxnSpLocks/>
          </p:cNvCxnSpPr>
          <p:nvPr/>
        </p:nvCxnSpPr>
        <p:spPr>
          <a:xfrm>
            <a:off x="10195835" y="10886702"/>
            <a:ext cx="0" cy="53454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A1417A55-2387-042E-63B9-97086D4F49FF}"/>
              </a:ext>
            </a:extLst>
          </p:cNvPr>
          <p:cNvCxnSpPr>
            <a:cxnSpLocks/>
          </p:cNvCxnSpPr>
          <p:nvPr/>
        </p:nvCxnSpPr>
        <p:spPr>
          <a:xfrm>
            <a:off x="7711795" y="10887718"/>
            <a:ext cx="0" cy="51218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F53BFF7B-9ABC-9809-416A-AC23D6548F28}"/>
              </a:ext>
            </a:extLst>
          </p:cNvPr>
          <p:cNvCxnSpPr>
            <a:cxnSpLocks/>
          </p:cNvCxnSpPr>
          <p:nvPr/>
        </p:nvCxnSpPr>
        <p:spPr>
          <a:xfrm>
            <a:off x="12614414" y="10906767"/>
            <a:ext cx="0" cy="51037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992A01EA-9EA6-8FE2-F31E-806FEF78CD9F}"/>
              </a:ext>
            </a:extLst>
          </p:cNvPr>
          <p:cNvCxnSpPr>
            <a:cxnSpLocks/>
          </p:cNvCxnSpPr>
          <p:nvPr/>
        </p:nvCxnSpPr>
        <p:spPr>
          <a:xfrm>
            <a:off x="7715912" y="10896225"/>
            <a:ext cx="4910852" cy="1019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57" name="Imagen 256">
            <a:extLst>
              <a:ext uri="{FF2B5EF4-FFF2-40B4-BE49-F238E27FC236}">
                <a16:creationId xmlns:a16="http://schemas.microsoft.com/office/drawing/2014/main" id="{98EFD3EE-8D49-7D45-33E9-E801912E748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4675" y="11304544"/>
            <a:ext cx="2374397" cy="1039370"/>
          </a:xfrm>
          <a:prstGeom prst="rect">
            <a:avLst/>
          </a:prstGeom>
        </p:spPr>
      </p:pic>
      <p:sp>
        <p:nvSpPr>
          <p:cNvPr id="258" name="CuadroTexto 257">
            <a:extLst>
              <a:ext uri="{FF2B5EF4-FFF2-40B4-BE49-F238E27FC236}">
                <a16:creationId xmlns:a16="http://schemas.microsoft.com/office/drawing/2014/main" id="{4B65A7D1-7B02-A25F-37B1-379CC9471EDC}"/>
              </a:ext>
            </a:extLst>
          </p:cNvPr>
          <p:cNvSpPr txBox="1"/>
          <p:nvPr/>
        </p:nvSpPr>
        <p:spPr>
          <a:xfrm>
            <a:off x="14378819" y="11530464"/>
            <a:ext cx="1387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Almacén General e Inventarios</a:t>
            </a:r>
          </a:p>
        </p:txBody>
      </p:sp>
      <p:sp>
        <p:nvSpPr>
          <p:cNvPr id="261" name="CuadroTexto 260">
            <a:extLst>
              <a:ext uri="{FF2B5EF4-FFF2-40B4-BE49-F238E27FC236}">
                <a16:creationId xmlns:a16="http://schemas.microsoft.com/office/drawing/2014/main" id="{0F0E82A9-97C8-C952-69A0-5C52A5F16BC8}"/>
              </a:ext>
            </a:extLst>
          </p:cNvPr>
          <p:cNvSpPr txBox="1"/>
          <p:nvPr/>
        </p:nvSpPr>
        <p:spPr>
          <a:xfrm>
            <a:off x="16920197" y="9636636"/>
            <a:ext cx="138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Oficina Contratación</a:t>
            </a:r>
          </a:p>
        </p:txBody>
      </p:sp>
      <p:cxnSp>
        <p:nvCxnSpPr>
          <p:cNvPr id="267" name="Conector recto 266">
            <a:extLst>
              <a:ext uri="{FF2B5EF4-FFF2-40B4-BE49-F238E27FC236}">
                <a16:creationId xmlns:a16="http://schemas.microsoft.com/office/drawing/2014/main" id="{101085D5-5049-DC19-4655-472CA1345BAC}"/>
              </a:ext>
            </a:extLst>
          </p:cNvPr>
          <p:cNvCxnSpPr>
            <a:cxnSpLocks/>
          </p:cNvCxnSpPr>
          <p:nvPr/>
        </p:nvCxnSpPr>
        <p:spPr>
          <a:xfrm>
            <a:off x="14933363" y="10309373"/>
            <a:ext cx="0" cy="110947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Conector recto 94">
            <a:extLst>
              <a:ext uri="{FF2B5EF4-FFF2-40B4-BE49-F238E27FC236}">
                <a16:creationId xmlns:a16="http://schemas.microsoft.com/office/drawing/2014/main" id="{97CDB651-A393-4F58-85F9-DA1F64015A4F}"/>
              </a:ext>
            </a:extLst>
          </p:cNvPr>
          <p:cNvCxnSpPr>
            <a:cxnSpLocks/>
          </p:cNvCxnSpPr>
          <p:nvPr/>
        </p:nvCxnSpPr>
        <p:spPr>
          <a:xfrm flipH="1">
            <a:off x="5959327" y="3187725"/>
            <a:ext cx="525328" cy="1398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7" name="Conector recto 96">
            <a:extLst>
              <a:ext uri="{FF2B5EF4-FFF2-40B4-BE49-F238E27FC236}">
                <a16:creationId xmlns:a16="http://schemas.microsoft.com/office/drawing/2014/main" id="{B4FB60BF-0B9C-4BA9-BCC3-6DBCAFC6AC10}"/>
              </a:ext>
            </a:extLst>
          </p:cNvPr>
          <p:cNvCxnSpPr>
            <a:cxnSpLocks/>
          </p:cNvCxnSpPr>
          <p:nvPr/>
        </p:nvCxnSpPr>
        <p:spPr>
          <a:xfrm flipH="1">
            <a:off x="5940280" y="4167286"/>
            <a:ext cx="534546" cy="142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6" name="Conector recto 135">
            <a:extLst>
              <a:ext uri="{FF2B5EF4-FFF2-40B4-BE49-F238E27FC236}">
                <a16:creationId xmlns:a16="http://schemas.microsoft.com/office/drawing/2014/main" id="{952F72D7-D83B-4F44-9425-C05C4E725BF9}"/>
              </a:ext>
            </a:extLst>
          </p:cNvPr>
          <p:cNvCxnSpPr>
            <a:cxnSpLocks/>
          </p:cNvCxnSpPr>
          <p:nvPr/>
        </p:nvCxnSpPr>
        <p:spPr>
          <a:xfrm>
            <a:off x="11063799" y="1225085"/>
            <a:ext cx="0" cy="62846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Conector recto 137">
            <a:extLst>
              <a:ext uri="{FF2B5EF4-FFF2-40B4-BE49-F238E27FC236}">
                <a16:creationId xmlns:a16="http://schemas.microsoft.com/office/drawing/2014/main" id="{7B86631C-331F-44C3-9E30-2F2F2449503D}"/>
              </a:ext>
            </a:extLst>
          </p:cNvPr>
          <p:cNvCxnSpPr>
            <a:cxnSpLocks/>
          </p:cNvCxnSpPr>
          <p:nvPr/>
        </p:nvCxnSpPr>
        <p:spPr>
          <a:xfrm>
            <a:off x="11063799" y="2701460"/>
            <a:ext cx="0" cy="62846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2" name="Conector recto 141">
            <a:extLst>
              <a:ext uri="{FF2B5EF4-FFF2-40B4-BE49-F238E27FC236}">
                <a16:creationId xmlns:a16="http://schemas.microsoft.com/office/drawing/2014/main" id="{4453F03E-8081-49EC-A075-32077BDAA4DD}"/>
              </a:ext>
            </a:extLst>
          </p:cNvPr>
          <p:cNvCxnSpPr>
            <a:cxnSpLocks/>
          </p:cNvCxnSpPr>
          <p:nvPr/>
        </p:nvCxnSpPr>
        <p:spPr>
          <a:xfrm>
            <a:off x="11914191" y="2287510"/>
            <a:ext cx="432051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96" name="Imagen 95">
            <a:extLst>
              <a:ext uri="{FF2B5EF4-FFF2-40B4-BE49-F238E27FC236}">
                <a16:creationId xmlns:a16="http://schemas.microsoft.com/office/drawing/2014/main" id="{AFCF1FFF-6E78-4E38-76DE-E110F29831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5649" y="9336361"/>
            <a:ext cx="2478473" cy="1057482"/>
          </a:xfrm>
          <a:prstGeom prst="rect">
            <a:avLst/>
          </a:prstGeom>
        </p:spPr>
      </p:pic>
      <p:cxnSp>
        <p:nvCxnSpPr>
          <p:cNvPr id="99" name="Conector recto 98">
            <a:extLst>
              <a:ext uri="{FF2B5EF4-FFF2-40B4-BE49-F238E27FC236}">
                <a16:creationId xmlns:a16="http://schemas.microsoft.com/office/drawing/2014/main" id="{BCCE05E3-1109-F6CF-913B-98B1C5D5539B}"/>
              </a:ext>
            </a:extLst>
          </p:cNvPr>
          <p:cNvCxnSpPr>
            <a:cxnSpLocks/>
          </p:cNvCxnSpPr>
          <p:nvPr/>
        </p:nvCxnSpPr>
        <p:spPr>
          <a:xfrm>
            <a:off x="17493340" y="8914529"/>
            <a:ext cx="0" cy="53460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Conector recto 101">
            <a:extLst>
              <a:ext uri="{FF2B5EF4-FFF2-40B4-BE49-F238E27FC236}">
                <a16:creationId xmlns:a16="http://schemas.microsoft.com/office/drawing/2014/main" id="{89F99D01-DEFE-268A-D85B-A46A66337D54}"/>
              </a:ext>
            </a:extLst>
          </p:cNvPr>
          <p:cNvCxnSpPr>
            <a:cxnSpLocks/>
          </p:cNvCxnSpPr>
          <p:nvPr/>
        </p:nvCxnSpPr>
        <p:spPr>
          <a:xfrm>
            <a:off x="11112508" y="8446019"/>
            <a:ext cx="0" cy="47988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Conector recto 103">
            <a:extLst>
              <a:ext uri="{FF2B5EF4-FFF2-40B4-BE49-F238E27FC236}">
                <a16:creationId xmlns:a16="http://schemas.microsoft.com/office/drawing/2014/main" id="{F68F1B38-BB70-A651-FEA4-15B596D9671E}"/>
              </a:ext>
            </a:extLst>
          </p:cNvPr>
          <p:cNvCxnSpPr>
            <a:cxnSpLocks/>
          </p:cNvCxnSpPr>
          <p:nvPr/>
        </p:nvCxnSpPr>
        <p:spPr>
          <a:xfrm>
            <a:off x="6259320" y="5638751"/>
            <a:ext cx="1981757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1" name="Conector recto 110">
            <a:extLst>
              <a:ext uri="{FF2B5EF4-FFF2-40B4-BE49-F238E27FC236}">
                <a16:creationId xmlns:a16="http://schemas.microsoft.com/office/drawing/2014/main" id="{4453F03E-8081-49EC-A075-32077BDAA4DD}"/>
              </a:ext>
            </a:extLst>
          </p:cNvPr>
          <p:cNvCxnSpPr>
            <a:cxnSpLocks/>
          </p:cNvCxnSpPr>
          <p:nvPr/>
        </p:nvCxnSpPr>
        <p:spPr>
          <a:xfrm>
            <a:off x="5938734" y="6056567"/>
            <a:ext cx="320585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5" name="Conector recto 114">
            <a:extLst>
              <a:ext uri="{FF2B5EF4-FFF2-40B4-BE49-F238E27FC236}">
                <a16:creationId xmlns:a16="http://schemas.microsoft.com/office/drawing/2014/main" id="{BEECFCFF-A05F-3A61-50E5-A87523D49F4E}"/>
              </a:ext>
            </a:extLst>
          </p:cNvPr>
          <p:cNvCxnSpPr>
            <a:cxnSpLocks/>
          </p:cNvCxnSpPr>
          <p:nvPr/>
        </p:nvCxnSpPr>
        <p:spPr>
          <a:xfrm flipH="1">
            <a:off x="6474828" y="3737637"/>
            <a:ext cx="317516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7" name="Conector recto 116">
            <a:extLst>
              <a:ext uri="{FF2B5EF4-FFF2-40B4-BE49-F238E27FC236}">
                <a16:creationId xmlns:a16="http://schemas.microsoft.com/office/drawing/2014/main" id="{3AC0231B-6250-5412-86EC-AFB77191F974}"/>
              </a:ext>
            </a:extLst>
          </p:cNvPr>
          <p:cNvCxnSpPr>
            <a:cxnSpLocks/>
          </p:cNvCxnSpPr>
          <p:nvPr/>
        </p:nvCxnSpPr>
        <p:spPr>
          <a:xfrm flipH="1" flipV="1">
            <a:off x="8224886" y="3732953"/>
            <a:ext cx="17574" cy="1905798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7" name="Conector recto 126">
            <a:extLst>
              <a:ext uri="{FF2B5EF4-FFF2-40B4-BE49-F238E27FC236}">
                <a16:creationId xmlns:a16="http://schemas.microsoft.com/office/drawing/2014/main" id="{3AC0231B-6250-5412-86EC-AFB77191F974}"/>
              </a:ext>
            </a:extLst>
          </p:cNvPr>
          <p:cNvCxnSpPr>
            <a:cxnSpLocks/>
          </p:cNvCxnSpPr>
          <p:nvPr/>
        </p:nvCxnSpPr>
        <p:spPr>
          <a:xfrm flipH="1" flipV="1">
            <a:off x="6275527" y="5168252"/>
            <a:ext cx="8258" cy="89551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9" name="Conector recto 128">
            <a:extLst>
              <a:ext uri="{FF2B5EF4-FFF2-40B4-BE49-F238E27FC236}">
                <a16:creationId xmlns:a16="http://schemas.microsoft.com/office/drawing/2014/main" id="{4453F03E-8081-49EC-A075-32077BDAA4DD}"/>
              </a:ext>
            </a:extLst>
          </p:cNvPr>
          <p:cNvCxnSpPr>
            <a:cxnSpLocks/>
          </p:cNvCxnSpPr>
          <p:nvPr/>
        </p:nvCxnSpPr>
        <p:spPr>
          <a:xfrm>
            <a:off x="5968303" y="5145839"/>
            <a:ext cx="320585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98" name="Picture 17">
            <a:extLst>
              <a:ext uri="{FF2B5EF4-FFF2-40B4-BE49-F238E27FC236}">
                <a16:creationId xmlns:a16="http://schemas.microsoft.com/office/drawing/2014/main" id="{ACCBF637-B2C0-400E-92AF-B23041DCE845}"/>
              </a:ext>
            </a:extLst>
          </p:cNvPr>
          <p:cNvPicPr/>
          <p:nvPr/>
        </p:nvPicPr>
        <p:blipFill>
          <a:blip r:embed="rId15"/>
          <a:stretch>
            <a:fillRect/>
          </a:stretch>
        </p:blipFill>
        <p:spPr>
          <a:xfrm>
            <a:off x="18642310" y="1161339"/>
            <a:ext cx="1995021" cy="761746"/>
          </a:xfrm>
          <a:prstGeom prst="rect">
            <a:avLst/>
          </a:prstGeom>
        </p:spPr>
      </p:pic>
      <p:pic>
        <p:nvPicPr>
          <p:cNvPr id="100" name="Imagen 99">
            <a:extLst>
              <a:ext uri="{FF2B5EF4-FFF2-40B4-BE49-F238E27FC236}">
                <a16:creationId xmlns:a16="http://schemas.microsoft.com/office/drawing/2014/main" id="{A8C4C4AD-7AF4-4A3E-A6FA-5937FDD051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1135" y="487894"/>
            <a:ext cx="1700315" cy="1478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1" name="Tabla 100">
            <a:extLst>
              <a:ext uri="{FF2B5EF4-FFF2-40B4-BE49-F238E27FC236}">
                <a16:creationId xmlns:a16="http://schemas.microsoft.com/office/drawing/2014/main" id="{BB1DA344-0124-079A-80B3-3C2785F7EC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369175"/>
              </p:ext>
            </p:extLst>
          </p:nvPr>
        </p:nvGraphicFramePr>
        <p:xfrm>
          <a:off x="8348608" y="13323464"/>
          <a:ext cx="1135275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627">
                  <a:extLst>
                    <a:ext uri="{9D8B030D-6E8A-4147-A177-3AD203B41FA5}">
                      <a16:colId xmlns:a16="http://schemas.microsoft.com/office/drawing/2014/main" val="1486965028"/>
                    </a:ext>
                  </a:extLst>
                </a:gridCol>
                <a:gridCol w="10067123">
                  <a:extLst>
                    <a:ext uri="{9D8B030D-6E8A-4147-A177-3AD203B41FA5}">
                      <a16:colId xmlns:a16="http://schemas.microsoft.com/office/drawing/2014/main" val="2105342450"/>
                    </a:ext>
                  </a:extLst>
                </a:gridCol>
              </a:tblGrid>
              <a:tr h="251460">
                <a:tc gridSpan="2">
                  <a:txBody>
                    <a:bodyPr/>
                    <a:lstStyle/>
                    <a:p>
                      <a:r>
                        <a:rPr lang="es-CO" sz="1000" dirty="0">
                          <a:solidFill>
                            <a:schemeClr val="tx1"/>
                          </a:solidFill>
                        </a:rPr>
                        <a:t>Interpretación y elaboración propia Equipo SIGUD – OAP acorde a lo establecido en los Acuerdos 13 y 15 del 2023  del Consejo Superior Universitario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798856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s-CO" sz="1000" dirty="0">
                          <a:solidFill>
                            <a:schemeClr val="tx1"/>
                          </a:solidFill>
                        </a:rPr>
                        <a:t>Versión 1 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000" dirty="0">
                          <a:solidFill>
                            <a:schemeClr val="tx1"/>
                          </a:solidFill>
                        </a:rPr>
                        <a:t>Generación Organigrama acorde a lo establecido en el Acuerdo 003 de 1997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321493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s-CO" sz="1000" dirty="0">
                          <a:solidFill>
                            <a:schemeClr val="tx1"/>
                          </a:solidFill>
                        </a:rPr>
                        <a:t>Versión 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000" dirty="0">
                          <a:solidFill>
                            <a:schemeClr val="tx1"/>
                          </a:solidFill>
                        </a:rPr>
                        <a:t>Se realiza actualización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898554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s-CO" sz="1000" dirty="0">
                          <a:solidFill>
                            <a:schemeClr val="tx1"/>
                          </a:solidFill>
                        </a:rPr>
                        <a:t>Versión 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3999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000" dirty="0">
                          <a:solidFill>
                            <a:schemeClr val="tx1"/>
                          </a:solidFill>
                        </a:rPr>
                        <a:t>Se ajusta el Organigrama de acuerdo a lo establecido en los Acuerdos 13 y 15 de 2023.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356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355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</TotalTime>
  <Words>164</Words>
  <Application>Microsoft Office PowerPoint</Application>
  <PresentationFormat>Personalizado</PresentationFormat>
  <Paragraphs>40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Reporte Y Seguridad</dc:creator>
  <cp:lastModifiedBy>Santiago Duran</cp:lastModifiedBy>
  <cp:revision>33</cp:revision>
  <dcterms:created xsi:type="dcterms:W3CDTF">2022-09-29T17:57:45Z</dcterms:created>
  <dcterms:modified xsi:type="dcterms:W3CDTF">2023-11-10T19:25:51Z</dcterms:modified>
</cp:coreProperties>
</file>